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667582" y="8991272"/>
            <a:ext cx="225425" cy="217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42.xml"/><Relationship Id="rId5" Type="http://schemas.openxmlformats.org/officeDocument/2006/relationships/slide" Target="slide44.xml"/><Relationship Id="rId6" Type="http://schemas.openxmlformats.org/officeDocument/2006/relationships/slide" Target="slide51.xml"/><Relationship Id="rId7" Type="http://schemas.openxmlformats.org/officeDocument/2006/relationships/slide" Target="slide53.xml"/><Relationship Id="rId8" Type="http://schemas.openxmlformats.org/officeDocument/2006/relationships/slide" Target="slide56.xml"/><Relationship Id="rId9" Type="http://schemas.openxmlformats.org/officeDocument/2006/relationships/slide" Target="slide57.xml"/><Relationship Id="rId10" Type="http://schemas.openxmlformats.org/officeDocument/2006/relationships/slide" Target="slide58.xml"/><Relationship Id="rId11" Type="http://schemas.openxmlformats.org/officeDocument/2006/relationships/slide" Target="slide59.xml"/><Relationship Id="rId12" Type="http://schemas.openxmlformats.org/officeDocument/2006/relationships/slide" Target="slide62.xml"/><Relationship Id="rId13" Type="http://schemas.openxmlformats.org/officeDocument/2006/relationships/slide" Target="slide63.xml"/><Relationship Id="rId14" Type="http://schemas.openxmlformats.org/officeDocument/2006/relationships/slide" Target="slide64.xml"/><Relationship Id="rId15" Type="http://schemas.openxmlformats.org/officeDocument/2006/relationships/slide" Target="slide65.xml"/><Relationship Id="rId16" Type="http://schemas.openxmlformats.org/officeDocument/2006/relationships/slide" Target="slide66.xml"/><Relationship Id="rId17" Type="http://schemas.openxmlformats.org/officeDocument/2006/relationships/slide" Target="slide67.xml"/><Relationship Id="rId18" Type="http://schemas.openxmlformats.org/officeDocument/2006/relationships/slide" Target="slide68.xml"/><Relationship Id="rId19" Type="http://schemas.openxmlformats.org/officeDocument/2006/relationships/slide" Target="slide69.xml"/><Relationship Id="rId20" Type="http://schemas.openxmlformats.org/officeDocument/2006/relationships/slide" Target="slide70.xml"/><Relationship Id="rId21" Type="http://schemas.openxmlformats.org/officeDocument/2006/relationships/slide" Target="slide71.xml"/><Relationship Id="rId22" Type="http://schemas.openxmlformats.org/officeDocument/2006/relationships/slide" Target="slide72.xml"/><Relationship Id="rId23" Type="http://schemas.openxmlformats.org/officeDocument/2006/relationships/slide" Target="slide73.xml"/><Relationship Id="rId24" Type="http://schemas.openxmlformats.org/officeDocument/2006/relationships/slide" Target="slide74.xml"/><Relationship Id="rId25" Type="http://schemas.openxmlformats.org/officeDocument/2006/relationships/slide" Target="slide75.xml"/><Relationship Id="rId26" Type="http://schemas.openxmlformats.org/officeDocument/2006/relationships/slide" Target="slide6.xml"/><Relationship Id="rId27" Type="http://schemas.openxmlformats.org/officeDocument/2006/relationships/slide" Target="slide8.xml"/><Relationship Id="rId28" Type="http://schemas.openxmlformats.org/officeDocument/2006/relationships/slide" Target="slide27.xml"/><Relationship Id="rId29" Type="http://schemas.openxmlformats.org/officeDocument/2006/relationships/slide" Target="slide36.xml"/><Relationship Id="rId30" Type="http://schemas.openxmlformats.org/officeDocument/2006/relationships/slide" Target="slide38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81.xml"/><Relationship Id="rId4" Type="http://schemas.openxmlformats.org/officeDocument/2006/relationships/slide" Target="slide82.xml"/><Relationship Id="rId5" Type="http://schemas.openxmlformats.org/officeDocument/2006/relationships/slide" Target="slide83.xml"/><Relationship Id="rId6" Type="http://schemas.openxmlformats.org/officeDocument/2006/relationships/slide" Target="slide85.xml"/><Relationship Id="rId7" Type="http://schemas.openxmlformats.org/officeDocument/2006/relationships/slide" Target="slide87.xml"/><Relationship Id="rId8" Type="http://schemas.openxmlformats.org/officeDocument/2006/relationships/slide" Target="slide89.xml"/><Relationship Id="rId9" Type="http://schemas.openxmlformats.org/officeDocument/2006/relationships/slide" Target="slide91.xml"/><Relationship Id="rId10" Type="http://schemas.openxmlformats.org/officeDocument/2006/relationships/slide" Target="slide92.xml"/><Relationship Id="rId11" Type="http://schemas.openxmlformats.org/officeDocument/2006/relationships/slide" Target="slide76.xml"/><Relationship Id="rId12" Type="http://schemas.openxmlformats.org/officeDocument/2006/relationships/slide" Target="slide77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figma.com/design/ZKJcitumGxkxg9EYTfLPj9/DietiDeals24?node-id=0-1&amp;t=BQkx1ibdHZj7g1ha-0" TargetMode="External"/><Relationship Id="rId3" Type="http://schemas.openxmlformats.org/officeDocument/2006/relationships/image" Target="../media/image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LZannini/DietiDeals24" TargetMode="External"/><Relationship Id="rId3" Type="http://schemas.openxmlformats.org/officeDocument/2006/relationships/image" Target="../media/image48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189031"/>
            <a:ext cx="531749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spc="5" b="1">
                <a:latin typeface="Cambria"/>
                <a:cs typeface="Cambria"/>
              </a:rPr>
              <a:t>Università</a:t>
            </a:r>
            <a:r>
              <a:rPr dirty="0" sz="2050" spc="250" b="1">
                <a:latin typeface="Cambria"/>
                <a:cs typeface="Cambria"/>
              </a:rPr>
              <a:t> </a:t>
            </a:r>
            <a:r>
              <a:rPr dirty="0" sz="2050" spc="-30" b="1">
                <a:latin typeface="Cambria"/>
                <a:cs typeface="Cambria"/>
              </a:rPr>
              <a:t>degli</a:t>
            </a:r>
            <a:r>
              <a:rPr dirty="0" sz="2050" spc="254" b="1">
                <a:latin typeface="Cambria"/>
                <a:cs typeface="Cambria"/>
              </a:rPr>
              <a:t> </a:t>
            </a:r>
            <a:r>
              <a:rPr dirty="0" sz="2050" spc="40" b="1">
                <a:latin typeface="Cambria"/>
                <a:cs typeface="Cambria"/>
              </a:rPr>
              <a:t>Studi</a:t>
            </a:r>
            <a:r>
              <a:rPr dirty="0" sz="2050" spc="250" b="1">
                <a:latin typeface="Cambria"/>
                <a:cs typeface="Cambria"/>
              </a:rPr>
              <a:t> </a:t>
            </a:r>
            <a:r>
              <a:rPr dirty="0" sz="2050" spc="-25" b="1">
                <a:latin typeface="Cambria"/>
                <a:cs typeface="Cambria"/>
              </a:rPr>
              <a:t>di</a:t>
            </a:r>
            <a:r>
              <a:rPr dirty="0" sz="2050" spc="254" b="1">
                <a:latin typeface="Cambria"/>
                <a:cs typeface="Cambria"/>
              </a:rPr>
              <a:t> </a:t>
            </a:r>
            <a:r>
              <a:rPr dirty="0" sz="2050" spc="35" b="1">
                <a:latin typeface="Cambria"/>
                <a:cs typeface="Cambria"/>
              </a:rPr>
              <a:t>Napoli</a:t>
            </a:r>
            <a:r>
              <a:rPr dirty="0" sz="2050" spc="254" b="1">
                <a:latin typeface="Cambria"/>
                <a:cs typeface="Cambria"/>
              </a:rPr>
              <a:t> </a:t>
            </a:r>
            <a:r>
              <a:rPr dirty="0" sz="2050" spc="-45" b="1">
                <a:latin typeface="Cambria"/>
                <a:cs typeface="Cambria"/>
              </a:rPr>
              <a:t>Federico</a:t>
            </a:r>
            <a:r>
              <a:rPr dirty="0" sz="2050" spc="250" b="1">
                <a:latin typeface="Cambria"/>
                <a:cs typeface="Cambria"/>
              </a:rPr>
              <a:t> </a:t>
            </a:r>
            <a:r>
              <a:rPr dirty="0" sz="2050" spc="114" b="1">
                <a:latin typeface="Cambria"/>
                <a:cs typeface="Cambria"/>
              </a:rPr>
              <a:t>II</a:t>
            </a:r>
            <a:endParaRPr sz="20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6189" y="1856785"/>
            <a:ext cx="1587627" cy="15452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2803" y="3723704"/>
            <a:ext cx="4552950" cy="967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7400"/>
              </a:lnSpc>
              <a:spcBef>
                <a:spcPts val="95"/>
              </a:spcBef>
            </a:pPr>
            <a:r>
              <a:rPr dirty="0" sz="1700" spc="15" b="1">
                <a:latin typeface="Cambria"/>
                <a:cs typeface="Cambria"/>
              </a:rPr>
              <a:t>Dipartimento</a:t>
            </a:r>
            <a:r>
              <a:rPr dirty="0" sz="1700" spc="240" b="1">
                <a:latin typeface="Cambria"/>
                <a:cs typeface="Cambria"/>
              </a:rPr>
              <a:t> </a:t>
            </a:r>
            <a:r>
              <a:rPr dirty="0" sz="1700" spc="-5" b="1">
                <a:latin typeface="Cambria"/>
                <a:cs typeface="Cambria"/>
              </a:rPr>
              <a:t>di</a:t>
            </a:r>
            <a:r>
              <a:rPr dirty="0" sz="1700" spc="245" b="1">
                <a:latin typeface="Cambria"/>
                <a:cs typeface="Cambria"/>
              </a:rPr>
              <a:t> </a:t>
            </a:r>
            <a:r>
              <a:rPr dirty="0" sz="1700" spc="-5" b="1">
                <a:latin typeface="Cambria"/>
                <a:cs typeface="Cambria"/>
              </a:rPr>
              <a:t>Ingegneria</a:t>
            </a:r>
            <a:r>
              <a:rPr dirty="0" sz="1700" spc="240" b="1">
                <a:latin typeface="Cambria"/>
                <a:cs typeface="Cambria"/>
              </a:rPr>
              <a:t> </a:t>
            </a:r>
            <a:r>
              <a:rPr dirty="0" sz="1700" spc="35" b="1">
                <a:latin typeface="Cambria"/>
                <a:cs typeface="Cambria"/>
              </a:rPr>
              <a:t>Elettrica</a:t>
            </a:r>
            <a:r>
              <a:rPr dirty="0" sz="1700" spc="245" b="1">
                <a:latin typeface="Cambria"/>
                <a:cs typeface="Cambria"/>
              </a:rPr>
              <a:t> </a:t>
            </a:r>
            <a:r>
              <a:rPr dirty="0" sz="1700" spc="-65" b="1">
                <a:latin typeface="Cambria"/>
                <a:cs typeface="Cambria"/>
              </a:rPr>
              <a:t>e</a:t>
            </a:r>
            <a:r>
              <a:rPr dirty="0" sz="1700" spc="-55" b="1">
                <a:latin typeface="Cambria"/>
                <a:cs typeface="Cambria"/>
              </a:rPr>
              <a:t> </a:t>
            </a:r>
            <a:r>
              <a:rPr dirty="0" sz="1700" spc="-25" b="1">
                <a:latin typeface="Cambria"/>
                <a:cs typeface="Cambria"/>
              </a:rPr>
              <a:t>delle </a:t>
            </a:r>
            <a:r>
              <a:rPr dirty="0" sz="1700" spc="-36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Tecnologie</a:t>
            </a:r>
            <a:r>
              <a:rPr dirty="0" sz="1700" spc="24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dell’Informazione</a:t>
            </a:r>
            <a:endParaRPr sz="1700">
              <a:latin typeface="Cambria"/>
              <a:cs typeface="Cambria"/>
            </a:endParaRPr>
          </a:p>
          <a:p>
            <a:pPr algn="ctr" marL="1270">
              <a:lnSpc>
                <a:spcPct val="100000"/>
              </a:lnSpc>
              <a:spcBef>
                <a:spcPts val="1350"/>
              </a:spcBef>
            </a:pPr>
            <a:r>
              <a:rPr dirty="0" sz="1400" spc="15">
                <a:latin typeface="Times New Roman"/>
                <a:cs typeface="Times New Roman"/>
              </a:rPr>
              <a:t>Conrso</a:t>
            </a:r>
            <a:r>
              <a:rPr dirty="0" sz="1400" spc="90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Times New Roman"/>
                <a:cs typeface="Times New Roman"/>
              </a:rPr>
              <a:t>di</a:t>
            </a:r>
            <a:r>
              <a:rPr dirty="0" sz="1400" spc="9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Times New Roman"/>
                <a:cs typeface="Times New Roman"/>
              </a:rPr>
              <a:t>Laurea</a:t>
            </a:r>
            <a:r>
              <a:rPr dirty="0" sz="1400" spc="90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Times New Roman"/>
                <a:cs typeface="Times New Roman"/>
              </a:rPr>
              <a:t>in</a:t>
            </a:r>
            <a:r>
              <a:rPr dirty="0" sz="1400" spc="95">
                <a:latin typeface="Times New Roman"/>
                <a:cs typeface="Times New Roman"/>
              </a:rPr>
              <a:t> </a:t>
            </a:r>
            <a:r>
              <a:rPr dirty="0" sz="1400" spc="30">
                <a:latin typeface="Times New Roman"/>
                <a:cs typeface="Times New Roman"/>
              </a:rPr>
              <a:t>Informatica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6189" y="4818783"/>
            <a:ext cx="1587598" cy="14363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36189" y="6438592"/>
            <a:ext cx="2087880" cy="938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5095" marR="118745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latin typeface="Georgia"/>
                <a:cs typeface="Georgia"/>
              </a:rPr>
              <a:t>Loris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Zannini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0">
                <a:latin typeface="Georgia"/>
                <a:cs typeface="Georgia"/>
              </a:rPr>
              <a:t>N86003744 </a:t>
            </a:r>
            <a:r>
              <a:rPr dirty="0" sz="1200" spc="-9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Mattia </a:t>
            </a:r>
            <a:r>
              <a:rPr dirty="0" sz="1200" spc="-35">
                <a:latin typeface="Georgia"/>
                <a:cs typeface="Georgia"/>
              </a:rPr>
              <a:t>Marucci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N86003853 </a:t>
            </a:r>
            <a:r>
              <a:rPr dirty="0" sz="1200" spc="-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Vincenzo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Meloni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N86003897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200" spc="-40" b="1">
                <a:latin typeface="Georgia"/>
                <a:cs typeface="Georgia"/>
              </a:rPr>
              <a:t>Anno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Accademico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2023/2024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51505" y="7312632"/>
            <a:ext cx="165671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Scelta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647904"/>
            <a:ext cx="2645994" cy="44447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20631" y="7183028"/>
            <a:ext cx="19189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Crea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647904"/>
            <a:ext cx="2645994" cy="44447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56661" y="7183028"/>
            <a:ext cx="20466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Asta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silenziosa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creata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1380" y="1270353"/>
            <a:ext cx="42583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Caso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40" b="1">
                <a:latin typeface="Georgia"/>
                <a:cs typeface="Georgia"/>
              </a:rPr>
              <a:t>#2:</a:t>
            </a:r>
            <a:r>
              <a:rPr dirty="0" sz="1200" spc="28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offerta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85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14586" y="7312632"/>
            <a:ext cx="13309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Cerca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Risultati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40787" y="7312632"/>
            <a:ext cx="267843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Scheda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prodotto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2583" y="7312632"/>
            <a:ext cx="27952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Offerta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presentata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5186" y="1270353"/>
            <a:ext cx="21894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Caso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40" b="1">
                <a:latin typeface="Georgia"/>
                <a:cs typeface="Georgia"/>
              </a:rPr>
              <a:t>#3:</a:t>
            </a:r>
            <a:r>
              <a:rPr dirty="0" sz="1200" spc="29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85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14586" y="7312632"/>
            <a:ext cx="13309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Cerca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203548"/>
            <a:ext cx="650875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b="1">
                <a:latin typeface="Cambria"/>
                <a:cs typeface="Cambria"/>
              </a:rPr>
              <a:t>Indice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1308" y="1604134"/>
            <a:ext cx="1907539" cy="723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35585" algn="l"/>
                <a:tab pos="236220" algn="l"/>
              </a:tabLst>
            </a:pPr>
            <a:r>
              <a:rPr dirty="0" sz="1200" spc="-65" b="1">
                <a:latin typeface="Georgia"/>
                <a:cs typeface="Georgia"/>
                <a:hlinkClick r:id="rId2" action="ppaction://hlinksldjump"/>
              </a:rPr>
              <a:t>Introduzione</a:t>
            </a:r>
            <a:endParaRPr sz="1200">
              <a:latin typeface="Georgia"/>
              <a:cs typeface="Georgia"/>
            </a:endParaRPr>
          </a:p>
          <a:p>
            <a:pPr marL="235585" indent="-223520">
              <a:lnSpc>
                <a:spcPct val="100000"/>
              </a:lnSpc>
              <a:spcBef>
                <a:spcPts val="1175"/>
              </a:spcBef>
              <a:buAutoNum type="arabicPlain"/>
              <a:tabLst>
                <a:tab pos="235585" algn="l"/>
                <a:tab pos="236220" algn="l"/>
              </a:tabLst>
            </a:pPr>
            <a:r>
              <a:rPr dirty="0" sz="1200" spc="-45" b="1">
                <a:latin typeface="Georgia"/>
                <a:cs typeface="Georgia"/>
                <a:hlinkClick r:id="rId3" action="ppaction://hlinksldjump"/>
              </a:rPr>
              <a:t>Requisiti</a:t>
            </a:r>
            <a:r>
              <a:rPr dirty="0" sz="1200" spc="110" b="1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70" b="1">
                <a:latin typeface="Georgia"/>
                <a:cs typeface="Georgia"/>
                <a:hlinkClick r:id="rId3" action="ppaction://hlinksldjump"/>
              </a:rPr>
              <a:t>Software</a:t>
            </a:r>
            <a:endParaRPr sz="1200">
              <a:latin typeface="Georgia"/>
              <a:cs typeface="Georgia"/>
            </a:endParaRPr>
          </a:p>
          <a:p>
            <a:pPr lvl="1" marL="577215" indent="-3422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  <a:tab pos="577850" algn="l"/>
              </a:tabLst>
            </a:pPr>
            <a:r>
              <a:rPr dirty="0" sz="1200" spc="-25">
                <a:latin typeface="Georgia"/>
                <a:cs typeface="Georgia"/>
                <a:hlinkClick r:id="rId3" action="ppaction://hlinksldjump"/>
              </a:rPr>
              <a:t>Analisi</a:t>
            </a:r>
            <a:r>
              <a:rPr dirty="0" sz="1200" spc="7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3" action="ppaction://hlinksldjump"/>
              </a:rPr>
              <a:t>dei</a:t>
            </a:r>
            <a:r>
              <a:rPr dirty="0" sz="1200" spc="75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3" action="ppaction://hlinksldjump"/>
              </a:rPr>
              <a:t>Requisiti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6115" y="3403927"/>
            <a:ext cx="4463415" cy="941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dirty="0" sz="1200" spc="-10">
                <a:latin typeface="Georgia"/>
                <a:cs typeface="Georgia"/>
                <a:hlinkClick r:id="rId4" action="ppaction://hlinksldjump"/>
              </a:rPr>
              <a:t>2.1.7	</a:t>
            </a:r>
            <a:r>
              <a:rPr dirty="0" sz="1200" spc="-35">
                <a:latin typeface="Georgia"/>
                <a:cs typeface="Georgia"/>
                <a:hlinkClick r:id="rId4" action="ppaction://hlinksldjump"/>
              </a:rPr>
              <a:t>Glossario</a:t>
            </a:r>
            <a:r>
              <a:rPr dirty="0" sz="1200" spc="25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595755" algn="l"/>
              </a:tabLst>
            </a:pPr>
            <a:r>
              <a:rPr dirty="0" sz="1200" spc="-35">
                <a:latin typeface="Georgia"/>
                <a:cs typeface="Georgia"/>
                <a:hlinkClick r:id="rId5" action="ppaction://hlinksldjump"/>
              </a:rPr>
              <a:t>Specifica</a:t>
            </a:r>
            <a:r>
              <a:rPr dirty="0" sz="1200" spc="114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5" action="ppaction://hlinksldjump"/>
              </a:rPr>
              <a:t>dei</a:t>
            </a:r>
            <a:r>
              <a:rPr dirty="0" sz="1200" spc="12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5" action="ppaction://hlinksldjump"/>
              </a:rPr>
              <a:t>Requisiti</a:t>
            </a:r>
            <a:r>
              <a:rPr dirty="0" sz="1200" spc="-3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488950" algn="l"/>
                <a:tab pos="2884170" algn="l"/>
              </a:tabLst>
            </a:pPr>
            <a:r>
              <a:rPr dirty="0" sz="1200" spc="-15">
                <a:latin typeface="Georgia"/>
                <a:cs typeface="Georgia"/>
                <a:hlinkClick r:id="rId5" action="ppaction://hlinksldjump"/>
              </a:rPr>
              <a:t>Classi,</a:t>
            </a:r>
            <a:r>
              <a:rPr dirty="0" sz="1200" spc="114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5" action="ppaction://hlinksldjump"/>
              </a:rPr>
              <a:t>oggetti</a:t>
            </a:r>
            <a:r>
              <a:rPr dirty="0" sz="1200" spc="11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60">
                <a:latin typeface="Georgia"/>
                <a:cs typeface="Georgia"/>
                <a:hlinkClick r:id="rId5" action="ppaction://hlinksldjump"/>
              </a:rPr>
              <a:t>e</a:t>
            </a:r>
            <a:r>
              <a:rPr dirty="0" sz="1200" spc="114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5" action="ppaction://hlinksldjump"/>
              </a:rPr>
              <a:t>relazioni</a:t>
            </a:r>
            <a:r>
              <a:rPr dirty="0" sz="1200" spc="11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5" action="ppaction://hlinksldjump"/>
              </a:rPr>
              <a:t>di</a:t>
            </a:r>
            <a:r>
              <a:rPr dirty="0" sz="1200" spc="114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5" action="ppaction://hlinksldjump"/>
              </a:rPr>
              <a:t>analisi</a:t>
            </a:r>
            <a:r>
              <a:rPr dirty="0" sz="1200" spc="-3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488950" algn="l"/>
              </a:tabLst>
            </a:pPr>
            <a:r>
              <a:rPr dirty="0" sz="1200" spc="-45">
                <a:latin typeface="Georgia"/>
                <a:cs typeface="Georgia"/>
                <a:hlinkClick r:id="rId6" action="ppaction://hlinksldjump"/>
              </a:rPr>
              <a:t>Diagrammi</a:t>
            </a:r>
            <a:r>
              <a:rPr dirty="0" sz="1200" spc="95">
                <a:latin typeface="Georgia"/>
                <a:cs typeface="Georgia"/>
                <a:hlinkClick r:id="rId6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6" action="ppaction://hlinksldjump"/>
              </a:rPr>
              <a:t>di</a:t>
            </a:r>
            <a:r>
              <a:rPr dirty="0" sz="1200" spc="100">
                <a:latin typeface="Georgia"/>
                <a:cs typeface="Georgia"/>
                <a:hlinkClick r:id="rId6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6" action="ppaction://hlinksldjump"/>
              </a:rPr>
              <a:t>sequenza</a:t>
            </a:r>
            <a:r>
              <a:rPr dirty="0" sz="1200" spc="100">
                <a:latin typeface="Georgia"/>
                <a:cs typeface="Georgia"/>
                <a:hlinkClick r:id="rId6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6" action="ppaction://hlinksldjump"/>
              </a:rPr>
              <a:t>di</a:t>
            </a:r>
            <a:r>
              <a:rPr dirty="0" sz="1200" spc="100">
                <a:latin typeface="Georgia"/>
                <a:cs typeface="Georgia"/>
                <a:hlinkClick r:id="rId6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6" action="ppaction://hlinksldjump"/>
              </a:rPr>
              <a:t>analisi</a:t>
            </a:r>
            <a:r>
              <a:rPr dirty="0" sz="1200" spc="6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buAutoNum type="arabicPeriod"/>
              <a:tabLst>
                <a:tab pos="488315" algn="l"/>
                <a:tab pos="488950" algn="l"/>
              </a:tabLst>
            </a:pPr>
            <a:r>
              <a:rPr dirty="0" sz="1200" spc="-25">
                <a:latin typeface="Georgia"/>
                <a:cs typeface="Georgia"/>
                <a:hlinkClick r:id="rId7" action="ppaction://hlinksldjump"/>
              </a:rPr>
              <a:t>Statecharts</a:t>
            </a:r>
            <a:r>
              <a:rPr dirty="0" sz="1200" spc="95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7" action="ppaction://hlinksldjump"/>
              </a:rPr>
              <a:t>dell’interfaccia</a:t>
            </a:r>
            <a:r>
              <a:rPr dirty="0" sz="1200" spc="95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7" action="ppaction://hlinksldjump"/>
              </a:rPr>
              <a:t>grafica</a:t>
            </a:r>
            <a:r>
              <a:rPr dirty="0" sz="1200" spc="3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4256" y="3587391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latin typeface="Georgia"/>
                <a:cs typeface="Georgia"/>
                <a:hlinkClick r:id="rId5" action="ppaction://hlinksldjump"/>
              </a:rPr>
              <a:t>2.2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308" y="4469864"/>
            <a:ext cx="502602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235585" algn="l"/>
                <a:tab pos="236220" algn="l"/>
              </a:tabLst>
            </a:pPr>
            <a:r>
              <a:rPr dirty="0" sz="1200" spc="-50" b="1">
                <a:latin typeface="Georgia"/>
                <a:cs typeface="Georgia"/>
                <a:hlinkClick r:id="rId8" action="ppaction://hlinksldjump"/>
              </a:rPr>
              <a:t>Design</a:t>
            </a:r>
            <a:r>
              <a:rPr dirty="0" sz="1200" spc="120" b="1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60" b="1">
                <a:latin typeface="Georgia"/>
                <a:cs typeface="Georgia"/>
                <a:hlinkClick r:id="rId8" action="ppaction://hlinksldjump"/>
              </a:rPr>
              <a:t>del</a:t>
            </a:r>
            <a:r>
              <a:rPr dirty="0" sz="1200" spc="120" b="1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65" b="1">
                <a:latin typeface="Georgia"/>
                <a:cs typeface="Georgia"/>
                <a:hlinkClick r:id="rId8" action="ppaction://hlinksldjump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lvl="1" marL="577215" indent="-3422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  <a:tab pos="577850" algn="l"/>
              </a:tabLst>
            </a:pPr>
            <a:r>
              <a:rPr dirty="0" sz="1200" spc="-45">
                <a:latin typeface="Georgia"/>
                <a:cs typeface="Georgia"/>
                <a:hlinkClick r:id="rId8" action="ppaction://hlinksldjump"/>
              </a:rPr>
              <a:t>Descrizione</a:t>
            </a:r>
            <a:r>
              <a:rPr dirty="0" sz="1200" spc="95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8" action="ppaction://hlinksldjump"/>
              </a:rPr>
              <a:t>dell’architettura</a:t>
            </a:r>
            <a:r>
              <a:rPr dirty="0" sz="1200" spc="100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8" action="ppaction://hlinksldjump"/>
              </a:rPr>
              <a:t>del</a:t>
            </a:r>
            <a:r>
              <a:rPr dirty="0" sz="1200" spc="100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8" action="ppaction://hlinksldjump"/>
              </a:rPr>
              <a:t>sistema</a:t>
            </a:r>
            <a:r>
              <a:rPr dirty="0" sz="1200" spc="25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6115" y="4836792"/>
            <a:ext cx="4463415" cy="3877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  <a:tab pos="1829435" algn="l"/>
              </a:tabLst>
            </a:pPr>
            <a:r>
              <a:rPr dirty="0" sz="1200" spc="10">
                <a:latin typeface="Georgia"/>
                <a:cs typeface="Georgia"/>
                <a:hlinkClick r:id="rId9" action="ppaction://hlinksldjump"/>
              </a:rPr>
              <a:t>3.1.1	</a:t>
            </a:r>
            <a:r>
              <a:rPr dirty="0" sz="1200" spc="-30">
                <a:latin typeface="Georgia"/>
                <a:cs typeface="Georgia"/>
                <a:hlinkClick r:id="rId9" action="ppaction://hlinksldjump"/>
              </a:rPr>
              <a:t>Sviluppo</a:t>
            </a:r>
            <a:r>
              <a:rPr dirty="0" sz="1200" spc="11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9" action="ppaction://hlinksldjump"/>
              </a:rPr>
              <a:t>Frontend</a:t>
            </a:r>
            <a:r>
              <a:rPr dirty="0" sz="1200" spc="-5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10" action="ppaction://hlinksldjump"/>
              </a:rPr>
              <a:t>3.1.2	</a:t>
            </a:r>
            <a:r>
              <a:rPr dirty="0" sz="1200" spc="-30">
                <a:latin typeface="Georgia"/>
                <a:cs typeface="Georgia"/>
                <a:hlinkClick r:id="rId10" action="ppaction://hlinksldjump"/>
              </a:rPr>
              <a:t>Sviluppo</a:t>
            </a:r>
            <a:r>
              <a:rPr dirty="0" sz="1200" spc="95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10" action="ppaction://hlinksldjump"/>
              </a:rPr>
              <a:t>Backend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1243965" algn="l"/>
              </a:tabLst>
            </a:pPr>
            <a:r>
              <a:rPr dirty="0" sz="1200" spc="-20">
                <a:latin typeface="Georgia"/>
                <a:cs typeface="Georgia"/>
                <a:hlinkClick r:id="rId11" action="ppaction://hlinksldjump"/>
              </a:rPr>
              <a:t>3.1.3	</a:t>
            </a:r>
            <a:r>
              <a:rPr dirty="0" sz="1200" spc="25">
                <a:latin typeface="Georgia"/>
                <a:cs typeface="Georgia"/>
                <a:hlinkClick r:id="rId11" action="ppaction://hlinksldjump"/>
              </a:rPr>
              <a:t>API</a:t>
            </a:r>
            <a:r>
              <a:rPr dirty="0" sz="1200" spc="100">
                <a:latin typeface="Georgia"/>
                <a:cs typeface="Georgia"/>
                <a:hlinkClick r:id="rId11" action="ppaction://hlinksldjump"/>
              </a:rPr>
              <a:t> </a:t>
            </a:r>
            <a:r>
              <a:rPr dirty="0" sz="1200" spc="-15">
                <a:latin typeface="Georgia"/>
                <a:cs typeface="Georgia"/>
                <a:hlinkClick r:id="rId11" action="ppaction://hlinksldjump"/>
              </a:rPr>
              <a:t>Rest</a:t>
            </a:r>
            <a:r>
              <a:rPr dirty="0" sz="1200" spc="-1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12" action="ppaction://hlinksldjump"/>
              </a:rPr>
              <a:t>3.1.4	PostgreSQL</a:t>
            </a:r>
            <a:r>
              <a:rPr dirty="0" sz="1200" spc="459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tabLst>
                <a:tab pos="488315" algn="l"/>
                <a:tab pos="1595120" algn="l"/>
              </a:tabLst>
            </a:pPr>
            <a:r>
              <a:rPr dirty="0" sz="1200" spc="-15">
                <a:latin typeface="Georgia"/>
                <a:cs typeface="Georgia"/>
                <a:hlinkClick r:id="rId12" action="ppaction://hlinksldjump"/>
              </a:rPr>
              <a:t>3.1.5	</a:t>
            </a:r>
            <a:r>
              <a:rPr dirty="0" sz="1200">
                <a:latin typeface="Georgia"/>
                <a:cs typeface="Georgia"/>
                <a:hlinkClick r:id="rId12" action="ppaction://hlinksldjump"/>
              </a:rPr>
              <a:t>JPA</a:t>
            </a:r>
            <a:r>
              <a:rPr dirty="0" sz="1200" spc="114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12" action="ppaction://hlinksldjump"/>
              </a:rPr>
              <a:t>Hibernate</a:t>
            </a:r>
            <a:r>
              <a:rPr dirty="0" sz="1200" spc="-4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1127125" algn="l"/>
              </a:tabLst>
            </a:pPr>
            <a:r>
              <a:rPr dirty="0" sz="1200" spc="-20">
                <a:latin typeface="Georgia"/>
                <a:cs typeface="Georgia"/>
                <a:hlinkClick r:id="rId12" action="ppaction://hlinksldjump"/>
              </a:rPr>
              <a:t>3.1.6	Retrofit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5">
                <a:latin typeface="Georgia"/>
                <a:cs typeface="Georgia"/>
                <a:hlinkClick r:id="rId12" action="ppaction://hlinksldjump"/>
              </a:rPr>
              <a:t>3.1.7	</a:t>
            </a:r>
            <a:r>
              <a:rPr dirty="0" sz="1200" spc="-45">
                <a:latin typeface="Georgia"/>
                <a:cs typeface="Georgia"/>
                <a:hlinkClick r:id="rId12" action="ppaction://hlinksldjump"/>
              </a:rPr>
              <a:t>Docker</a:t>
            </a:r>
            <a:r>
              <a:rPr dirty="0" sz="1200" spc="2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30">
                <a:latin typeface="Georgia"/>
                <a:cs typeface="Georgia"/>
                <a:hlinkClick r:id="rId13" action="ppaction://hlinksldjump"/>
              </a:rPr>
              <a:t>3.1.8	</a:t>
            </a:r>
            <a:r>
              <a:rPr dirty="0" sz="1200" spc="-35">
                <a:latin typeface="Georgia"/>
                <a:cs typeface="Georgia"/>
                <a:hlinkClick r:id="rId13" action="ppaction://hlinksldjump"/>
              </a:rPr>
              <a:t>Amazon</a:t>
            </a:r>
            <a:r>
              <a:rPr dirty="0" sz="1200" spc="95">
                <a:latin typeface="Georgia"/>
                <a:cs typeface="Georgia"/>
                <a:hlinkClick r:id="rId1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3" action="ppaction://hlinksldjump"/>
              </a:rPr>
              <a:t>EC2</a:t>
            </a:r>
            <a:r>
              <a:rPr dirty="0" sz="1200">
                <a:latin typeface="Georgia"/>
                <a:cs typeface="Georgia"/>
              </a:rPr>
              <a:t>  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2063114" algn="l"/>
              </a:tabLst>
            </a:pPr>
            <a:r>
              <a:rPr dirty="0" sz="1200" spc="-45">
                <a:latin typeface="Georgia"/>
                <a:cs typeface="Georgia"/>
                <a:hlinkClick r:id="rId14" action="ppaction://hlinksldjump"/>
              </a:rPr>
              <a:t>Diagrammi</a:t>
            </a:r>
            <a:r>
              <a:rPr dirty="0" sz="1200" spc="105">
                <a:latin typeface="Georgia"/>
                <a:cs typeface="Georgia"/>
                <a:hlinkClick r:id="rId14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14" action="ppaction://hlinksldjump"/>
              </a:rPr>
              <a:t>di</a:t>
            </a:r>
            <a:r>
              <a:rPr dirty="0" sz="1200" spc="110">
                <a:latin typeface="Georgia"/>
                <a:cs typeface="Georgia"/>
                <a:hlinkClick r:id="rId14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14" action="ppaction://hlinksldjump"/>
              </a:rPr>
              <a:t>classi</a:t>
            </a:r>
            <a:r>
              <a:rPr dirty="0" sz="1200" spc="114">
                <a:latin typeface="Georgia"/>
                <a:cs typeface="Georgia"/>
                <a:hlinkClick r:id="rId14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14" action="ppaction://hlinksldjump"/>
              </a:rPr>
              <a:t>di</a:t>
            </a:r>
            <a:r>
              <a:rPr dirty="0" sz="1200" spc="110">
                <a:latin typeface="Georgia"/>
                <a:cs typeface="Georgia"/>
                <a:hlinkClick r:id="rId14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14" action="ppaction://hlinksldjump"/>
              </a:rPr>
              <a:t>design</a:t>
            </a:r>
            <a:r>
              <a:rPr dirty="0" sz="1200" spc="-5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  <a:hlinkClick r:id="rId14" action="ppaction://hlinksldjump"/>
              </a:rPr>
              <a:t>3.2.1	</a:t>
            </a:r>
            <a:r>
              <a:rPr dirty="0" sz="1200" spc="-15">
                <a:latin typeface="Georgia"/>
                <a:cs typeface="Georgia"/>
                <a:hlinkClick r:id="rId14" action="ppaction://hlinksldjump"/>
              </a:rPr>
              <a:t>Entità</a:t>
            </a:r>
            <a:r>
              <a:rPr dirty="0" sz="1200" spc="5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488315" algn="l"/>
                <a:tab pos="1594485" algn="l"/>
              </a:tabLst>
            </a:pPr>
            <a:r>
              <a:rPr dirty="0" sz="1200" spc="-50">
                <a:latin typeface="Georgia"/>
                <a:cs typeface="Georgia"/>
                <a:hlinkClick r:id="rId15" action="ppaction://hlinksldjump"/>
              </a:rPr>
              <a:t>3.2.2	</a:t>
            </a:r>
            <a:r>
              <a:rPr dirty="0" sz="1200" spc="-30">
                <a:latin typeface="Georgia"/>
                <a:cs typeface="Georgia"/>
                <a:hlinkClick r:id="rId15" action="ppaction://hlinksldjump"/>
              </a:rPr>
              <a:t>Autenticazione</a:t>
            </a:r>
            <a:r>
              <a:rPr dirty="0" sz="1200" spc="-3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50">
                <a:latin typeface="Georgia"/>
                <a:cs typeface="Georgia"/>
                <a:hlinkClick r:id="rId16" action="ppaction://hlinksldjump"/>
              </a:rPr>
              <a:t>3.2.3	</a:t>
            </a:r>
            <a:r>
              <a:rPr dirty="0" sz="1200" spc="-25">
                <a:latin typeface="Georgia"/>
                <a:cs typeface="Georgia"/>
                <a:hlinkClick r:id="rId16" action="ppaction://hlinksldjump"/>
              </a:rPr>
              <a:t>Ricerca</a:t>
            </a:r>
            <a:r>
              <a:rPr dirty="0" sz="1200" spc="95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16" action="ppaction://hlinksldjump"/>
              </a:rPr>
              <a:t>Asta</a:t>
            </a:r>
            <a:r>
              <a:rPr dirty="0" sz="1200" spc="25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55">
                <a:latin typeface="Georgia"/>
                <a:cs typeface="Georgia"/>
                <a:hlinkClick r:id="rId17" action="ppaction://hlinksldjump"/>
              </a:rPr>
              <a:t>3.2.4	</a:t>
            </a:r>
            <a:r>
              <a:rPr dirty="0" sz="1200" spc="-30">
                <a:latin typeface="Georgia"/>
                <a:cs typeface="Georgia"/>
                <a:hlinkClick r:id="rId17" action="ppaction://hlinksldjump"/>
              </a:rPr>
              <a:t>Creazione</a:t>
            </a:r>
            <a:r>
              <a:rPr dirty="0" sz="1200" spc="95">
                <a:latin typeface="Georgia"/>
                <a:cs typeface="Georgia"/>
                <a:hlinkClick r:id="rId17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17" action="ppaction://hlinksldjump"/>
              </a:rPr>
              <a:t>Asta</a:t>
            </a:r>
            <a:r>
              <a:rPr dirty="0" sz="1200" spc="100">
                <a:latin typeface="Georgia"/>
                <a:cs typeface="Georgia"/>
                <a:hlinkClick r:id="rId17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17" action="ppaction://hlinksldjump"/>
              </a:rPr>
              <a:t>Inversa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88315" algn="l"/>
                <a:tab pos="488950" algn="l"/>
              </a:tabLst>
            </a:pPr>
            <a:r>
              <a:rPr dirty="0" sz="1200" spc="-30">
                <a:latin typeface="Georgia"/>
                <a:cs typeface="Georgia"/>
                <a:hlinkClick r:id="rId18" action="ppaction://hlinksldjump"/>
              </a:rPr>
              <a:t>Creazione</a:t>
            </a:r>
            <a:r>
              <a:rPr dirty="0" sz="1200" spc="95">
                <a:latin typeface="Georgia"/>
                <a:cs typeface="Georgia"/>
                <a:hlinkClick r:id="rId18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18" action="ppaction://hlinksldjump"/>
              </a:rPr>
              <a:t>Asta</a:t>
            </a:r>
            <a:r>
              <a:rPr dirty="0" sz="1200" spc="100">
                <a:latin typeface="Georgia"/>
                <a:cs typeface="Georgia"/>
                <a:hlinkClick r:id="rId18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18" action="ppaction://hlinksldjump"/>
              </a:rPr>
              <a:t>al</a:t>
            </a:r>
            <a:r>
              <a:rPr dirty="0" sz="1200" spc="100">
                <a:latin typeface="Georgia"/>
                <a:cs typeface="Georgia"/>
                <a:hlinkClick r:id="rId18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18" action="ppaction://hlinksldjump"/>
              </a:rPr>
              <a:t>Ribasso</a:t>
            </a:r>
            <a:r>
              <a:rPr dirty="0" sz="1200" spc="5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12700" marR="571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88315" algn="l"/>
                <a:tab pos="488950" algn="l"/>
                <a:tab pos="1829435" algn="l"/>
                <a:tab pos="2298065" algn="l"/>
              </a:tabLst>
            </a:pPr>
            <a:r>
              <a:rPr dirty="0" sz="1200" spc="-30">
                <a:latin typeface="Georgia"/>
                <a:cs typeface="Georgia"/>
                <a:hlinkClick r:id="rId19" action="ppaction://hlinksldjump"/>
              </a:rPr>
              <a:t>Creazione</a:t>
            </a:r>
            <a:r>
              <a:rPr dirty="0" sz="1200" spc="125">
                <a:latin typeface="Georgia"/>
                <a:cs typeface="Georgia"/>
                <a:hlinkClick r:id="rId19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19" action="ppaction://hlinksldjump"/>
              </a:rPr>
              <a:t>Asta</a:t>
            </a:r>
            <a:r>
              <a:rPr dirty="0" sz="1200" spc="125">
                <a:latin typeface="Georgia"/>
                <a:cs typeface="Georgia"/>
                <a:hlinkClick r:id="rId19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19" action="ppaction://hlinksldjump"/>
              </a:rPr>
              <a:t>Silenziosa</a:t>
            </a:r>
            <a:r>
              <a:rPr dirty="0" sz="1200" spc="-4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  <a:hlinkClick r:id="rId20" action="ppaction://hlinksldjump"/>
              </a:rPr>
              <a:t>3.2.7	</a:t>
            </a:r>
            <a:r>
              <a:rPr dirty="0" sz="1200" spc="-30">
                <a:latin typeface="Georgia"/>
                <a:cs typeface="Georgia"/>
                <a:hlinkClick r:id="rId20" action="ppaction://hlinksldjump"/>
              </a:rPr>
              <a:t>Gestione</a:t>
            </a:r>
            <a:r>
              <a:rPr dirty="0" sz="1200" spc="114">
                <a:latin typeface="Georgia"/>
                <a:cs typeface="Georgia"/>
                <a:hlinkClick r:id="rId20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20" action="ppaction://hlinksldjump"/>
              </a:rPr>
              <a:t>Notifiche</a:t>
            </a:r>
            <a:r>
              <a:rPr dirty="0" sz="1200" spc="-4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</a:tabLst>
            </a:pPr>
            <a:r>
              <a:rPr dirty="0" sz="1200" spc="-60">
                <a:latin typeface="Georgia"/>
                <a:cs typeface="Georgia"/>
                <a:hlinkClick r:id="rId21" action="ppaction://hlinksldjump"/>
              </a:rPr>
              <a:t>3.2.8	</a:t>
            </a:r>
            <a:r>
              <a:rPr dirty="0" sz="1200" spc="-35">
                <a:latin typeface="Georgia"/>
                <a:cs typeface="Georgia"/>
                <a:hlinkClick r:id="rId21" action="ppaction://hlinksldjump"/>
              </a:rPr>
              <a:t>Personalizzazione</a:t>
            </a:r>
            <a:r>
              <a:rPr dirty="0" sz="1200" spc="95">
                <a:latin typeface="Georgia"/>
                <a:cs typeface="Georgia"/>
                <a:hlinkClick r:id="rId21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21" action="ppaction://hlinksldjump"/>
              </a:rPr>
              <a:t>Profilo</a:t>
            </a:r>
            <a:r>
              <a:rPr dirty="0" sz="1200" spc="3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 marR="5715" indent="-635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2297430" algn="l"/>
              </a:tabLst>
            </a:pPr>
            <a:r>
              <a:rPr dirty="0" sz="1200" spc="-55">
                <a:latin typeface="Georgia"/>
                <a:cs typeface="Georgia"/>
                <a:hlinkClick r:id="rId22" action="ppaction://hlinksldjump"/>
              </a:rPr>
              <a:t>3.2.9	</a:t>
            </a:r>
            <a:r>
              <a:rPr dirty="0" sz="1200" spc="-40">
                <a:latin typeface="Georgia"/>
                <a:cs typeface="Georgia"/>
                <a:hlinkClick r:id="rId22" action="ppaction://hlinksldjump"/>
              </a:rPr>
              <a:t>Presentazione</a:t>
            </a:r>
            <a:r>
              <a:rPr dirty="0" sz="1200" spc="95">
                <a:latin typeface="Georgia"/>
                <a:cs typeface="Georgia"/>
                <a:hlinkClick r:id="rId22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22" action="ppaction://hlinksldjump"/>
              </a:rPr>
              <a:t>Offerta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  <a:hlinkClick r:id="rId23" action="ppaction://hlinksldjump"/>
              </a:rPr>
              <a:t>Diagrammi</a:t>
            </a:r>
            <a:r>
              <a:rPr dirty="0" sz="1200" spc="114">
                <a:latin typeface="Georgia"/>
                <a:cs typeface="Georgia"/>
                <a:hlinkClick r:id="rId23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3" action="ppaction://hlinksldjump"/>
              </a:rPr>
              <a:t>di</a:t>
            </a:r>
            <a:r>
              <a:rPr dirty="0" sz="1200" spc="120">
                <a:latin typeface="Georgia"/>
                <a:cs typeface="Georgia"/>
                <a:hlinkClick r:id="rId23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23" action="ppaction://hlinksldjump"/>
              </a:rPr>
              <a:t>sequenza</a:t>
            </a:r>
            <a:r>
              <a:rPr dirty="0" sz="1200" spc="125">
                <a:latin typeface="Georgia"/>
                <a:cs typeface="Georgia"/>
                <a:hlinkClick r:id="rId23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3" action="ppaction://hlinksldjump"/>
              </a:rPr>
              <a:t>di</a:t>
            </a:r>
            <a:r>
              <a:rPr dirty="0" sz="1200" spc="120">
                <a:latin typeface="Georgia"/>
                <a:cs typeface="Georgia"/>
                <a:hlinkClick r:id="rId23" action="ppaction://hlinksldjump"/>
              </a:rPr>
              <a:t> </a:t>
            </a:r>
            <a:r>
              <a:rPr dirty="0" sz="1200" spc="-50">
                <a:latin typeface="Georgia"/>
                <a:cs typeface="Georgia"/>
                <a:hlinkClick r:id="rId23" action="ppaction://hlinksldjump"/>
              </a:rPr>
              <a:t>design</a:t>
            </a:r>
            <a:r>
              <a:rPr dirty="0" sz="1200" spc="-5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488315" algn="l"/>
                <a:tab pos="488950" algn="l"/>
                <a:tab pos="2298065" algn="l"/>
              </a:tabLst>
            </a:pPr>
            <a:r>
              <a:rPr dirty="0" sz="1200" spc="-30">
                <a:latin typeface="Georgia"/>
                <a:cs typeface="Georgia"/>
                <a:hlinkClick r:id="rId24" action="ppaction://hlinksldjump"/>
              </a:rPr>
              <a:t>Creazione</a:t>
            </a:r>
            <a:r>
              <a:rPr dirty="0" sz="1200" spc="125">
                <a:latin typeface="Georgia"/>
                <a:cs typeface="Georgia"/>
                <a:hlinkClick r:id="rId24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24" action="ppaction://hlinksldjump"/>
              </a:rPr>
              <a:t>Asta</a:t>
            </a:r>
            <a:r>
              <a:rPr dirty="0" sz="1200" spc="125">
                <a:latin typeface="Georgia"/>
                <a:cs typeface="Georgia"/>
                <a:hlinkClick r:id="rId24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24" action="ppaction://hlinksldjump"/>
              </a:rPr>
              <a:t>Silenziosa</a:t>
            </a:r>
            <a:r>
              <a:rPr dirty="0" sz="1200" spc="-4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488950" algn="l"/>
              </a:tabLst>
            </a:pPr>
            <a:r>
              <a:rPr dirty="0" sz="1200" spc="-40">
                <a:latin typeface="Georgia"/>
                <a:cs typeface="Georgia"/>
                <a:hlinkClick r:id="rId25" action="ppaction://hlinksldjump"/>
              </a:rPr>
              <a:t>Presentazione</a:t>
            </a:r>
            <a:r>
              <a:rPr dirty="0" sz="1200" spc="95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25" action="ppaction://hlinksldjump"/>
              </a:rPr>
              <a:t>Offerta</a:t>
            </a:r>
            <a:r>
              <a:rPr dirty="0" sz="1200" spc="100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 spc="5">
                <a:latin typeface="Georgia"/>
                <a:cs typeface="Georgia"/>
                <a:hlinkClick r:id="rId25" action="ppaction://hlinksldjump"/>
              </a:rPr>
              <a:t>Asta</a:t>
            </a:r>
            <a:r>
              <a:rPr dirty="0" sz="1200" spc="100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25" action="ppaction://hlinksldjump"/>
              </a:rPr>
              <a:t>Silenziosa</a:t>
            </a:r>
            <a:r>
              <a:rPr dirty="0" sz="1200" spc="3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6115" y="1604134"/>
            <a:ext cx="4753610" cy="7110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95"/>
              </a:spcBef>
            </a:pPr>
            <a:r>
              <a:rPr dirty="0" sz="1200" spc="-110" b="1">
                <a:latin typeface="Georgia"/>
                <a:cs typeface="Georgia"/>
              </a:rPr>
              <a:t>4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1175"/>
              </a:spcBef>
            </a:pPr>
            <a:r>
              <a:rPr dirty="0" sz="1200" spc="-50" b="1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  <a:tabLst>
                <a:tab pos="3187065" algn="l"/>
              </a:tabLst>
            </a:pP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	</a:t>
            </a:r>
            <a:r>
              <a:rPr dirty="0" sz="1200" spc="-5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  <a:tabLst>
                <a:tab pos="475615" algn="l"/>
                <a:tab pos="4653280" algn="l"/>
              </a:tabLst>
            </a:pPr>
            <a:r>
              <a:rPr dirty="0" sz="1200" spc="10">
                <a:latin typeface="Georgia"/>
                <a:cs typeface="Georgia"/>
                <a:hlinkClick r:id="rId3" action="ppaction://hlinksldjump"/>
              </a:rPr>
              <a:t>2.1.1</a:t>
            </a:r>
            <a:r>
              <a:rPr dirty="0" sz="1200" spc="10">
                <a:latin typeface="Georgia"/>
                <a:cs typeface="Georgia"/>
                <a:hlinkClick r:id="rId3" action="ppaction://hlinksldjump"/>
              </a:rPr>
              <a:t>	</a:t>
            </a:r>
            <a:r>
              <a:rPr dirty="0" sz="1200" spc="-30">
                <a:latin typeface="Georgia"/>
                <a:cs typeface="Georgia"/>
                <a:hlinkClick r:id="rId3" action="ppaction://hlinksldjump"/>
              </a:rPr>
              <a:t>Requisiti</a:t>
            </a:r>
            <a:r>
              <a:rPr dirty="0" sz="1200" spc="10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55">
                <a:latin typeface="Georgia"/>
                <a:cs typeface="Georgia"/>
                <a:hlinkClick r:id="rId3" action="ppaction://hlinksldjump"/>
              </a:rPr>
              <a:t>de</a:t>
            </a:r>
            <a:r>
              <a:rPr dirty="0" sz="1200" spc="-25">
                <a:latin typeface="Georgia"/>
                <a:cs typeface="Georgia"/>
                <a:hlinkClick r:id="rId3" action="ppaction://hlinksldjump"/>
              </a:rPr>
              <a:t>l</a:t>
            </a:r>
            <a:r>
              <a:rPr dirty="0" sz="1200" spc="10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3" action="ppaction://hlinksldjump"/>
              </a:rPr>
              <a:t>Sistem</a:t>
            </a:r>
            <a:r>
              <a:rPr dirty="0" sz="1200" spc="-35">
                <a:latin typeface="Georgia"/>
                <a:cs typeface="Georgia"/>
                <a:hlinkClick r:id="rId3" action="ppaction://hlinksldjump"/>
              </a:rPr>
              <a:t>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4664710" algn="l"/>
              </a:tabLst>
            </a:pPr>
            <a:r>
              <a:rPr dirty="0" sz="1200" spc="-20">
                <a:latin typeface="Georgia"/>
                <a:cs typeface="Georgia"/>
                <a:hlinkClick r:id="rId26" action="ppaction://hlinksldjump"/>
              </a:rPr>
              <a:t>2.1.2</a:t>
            </a:r>
            <a:r>
              <a:rPr dirty="0" sz="1200" spc="-20">
                <a:latin typeface="Georgia"/>
                <a:cs typeface="Georgia"/>
                <a:hlinkClick r:id="rId26" action="ppaction://hlinksldjump"/>
              </a:rPr>
              <a:t>	</a:t>
            </a:r>
            <a:r>
              <a:rPr dirty="0" sz="1200" spc="-65">
                <a:latin typeface="Georgia"/>
                <a:cs typeface="Georgia"/>
                <a:hlinkClick r:id="rId26" action="ppaction://hlinksldjump"/>
              </a:rPr>
              <a:t>M</a:t>
            </a:r>
            <a:r>
              <a:rPr dirty="0" sz="1200" spc="-10">
                <a:latin typeface="Georgia"/>
                <a:cs typeface="Georgia"/>
                <a:hlinkClick r:id="rId26" action="ppaction://hlinksldjump"/>
              </a:rPr>
              <a:t>o</a:t>
            </a:r>
            <a:r>
              <a:rPr dirty="0" sz="1200" spc="-45">
                <a:latin typeface="Georgia"/>
                <a:cs typeface="Georgia"/>
                <a:hlinkClick r:id="rId26" action="ppaction://hlinksldjump"/>
              </a:rPr>
              <a:t>dellazion</a:t>
            </a:r>
            <a:r>
              <a:rPr dirty="0" sz="1200" spc="-45">
                <a:latin typeface="Georgia"/>
                <a:cs typeface="Georgia"/>
                <a:hlinkClick r:id="rId26" action="ppaction://hlinksldjump"/>
              </a:rPr>
              <a:t>e</a:t>
            </a:r>
            <a:r>
              <a:rPr dirty="0" sz="1200" spc="100">
                <a:latin typeface="Georgia"/>
                <a:cs typeface="Georgia"/>
                <a:hlinkClick r:id="rId26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6" action="ppaction://hlinksldjump"/>
              </a:rPr>
              <a:t>Casi</a:t>
            </a:r>
            <a:r>
              <a:rPr dirty="0" sz="1200" spc="100">
                <a:latin typeface="Georgia"/>
                <a:cs typeface="Georgia"/>
                <a:hlinkClick r:id="rId26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6" action="ppaction://hlinksldjump"/>
              </a:rPr>
              <a:t>d’Us</a:t>
            </a:r>
            <a:r>
              <a:rPr dirty="0" sz="1200" spc="-30">
                <a:latin typeface="Georgia"/>
                <a:cs typeface="Georgia"/>
                <a:hlinkClick r:id="rId26" action="ppaction://hlinksldjump"/>
              </a:rPr>
              <a:t>o</a:t>
            </a:r>
            <a:r>
              <a:rPr dirty="0" sz="1200">
                <a:latin typeface="Georgia"/>
                <a:cs typeface="Georgia"/>
              </a:rPr>
              <a:t>  </a:t>
            </a:r>
            <a:r>
              <a:rPr dirty="0" sz="1200" spc="-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95">
                <a:latin typeface="Georgia"/>
                <a:cs typeface="Georgia"/>
              </a:rPr>
              <a:t>6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buAutoNum type="arabicPeriod" startAt="3"/>
              <a:tabLst>
                <a:tab pos="488315" algn="l"/>
                <a:tab pos="488950" algn="l"/>
                <a:tab pos="4664710" algn="l"/>
              </a:tabLst>
            </a:pPr>
            <a:r>
              <a:rPr dirty="0" sz="1200" spc="-25">
                <a:latin typeface="Georgia"/>
                <a:cs typeface="Georgia"/>
                <a:hlinkClick r:id="rId27" action="ppaction://hlinksldjump"/>
              </a:rPr>
              <a:t>Prototipazione</a:t>
            </a:r>
            <a:r>
              <a:rPr dirty="0" sz="1200" spc="100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27" action="ppaction://hlinksldjump"/>
              </a:rPr>
              <a:t>vi</a:t>
            </a:r>
            <a:r>
              <a:rPr dirty="0" sz="1200" spc="-25">
                <a:latin typeface="Georgia"/>
                <a:cs typeface="Georgia"/>
                <a:hlinkClick r:id="rId27" action="ppaction://hlinksldjump"/>
              </a:rPr>
              <a:t>s</a:t>
            </a:r>
            <a:r>
              <a:rPr dirty="0" sz="1200" spc="-40">
                <a:latin typeface="Georgia"/>
                <a:cs typeface="Georgia"/>
                <a:hlinkClick r:id="rId27" action="ppaction://hlinksldjump"/>
              </a:rPr>
              <a:t>ual</a:t>
            </a:r>
            <a:r>
              <a:rPr dirty="0" sz="1200" spc="-40">
                <a:latin typeface="Georgia"/>
                <a:cs typeface="Georgia"/>
                <a:hlinkClick r:id="rId27" action="ppaction://hlinksldjump"/>
              </a:rPr>
              <a:t>e</a:t>
            </a:r>
            <a:r>
              <a:rPr dirty="0" sz="1200" spc="100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 spc="-15">
                <a:latin typeface="Georgia"/>
                <a:cs typeface="Georgia"/>
                <a:hlinkClick r:id="rId27" action="ppaction://hlinksldjump"/>
              </a:rPr>
              <a:t>vi</a:t>
            </a:r>
            <a:r>
              <a:rPr dirty="0" sz="1200" spc="-10">
                <a:latin typeface="Georgia"/>
                <a:cs typeface="Georgia"/>
                <a:hlinkClick r:id="rId27" action="ppaction://hlinksldjump"/>
              </a:rPr>
              <a:t>a</a:t>
            </a:r>
            <a:r>
              <a:rPr dirty="0" sz="1200" spc="95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 spc="-65">
                <a:latin typeface="Georgia"/>
                <a:cs typeface="Georgia"/>
                <a:hlinkClick r:id="rId27" action="ppaction://hlinksldjump"/>
              </a:rPr>
              <a:t>M</a:t>
            </a:r>
            <a:r>
              <a:rPr dirty="0" sz="1200" spc="-10">
                <a:latin typeface="Georgia"/>
                <a:cs typeface="Georgia"/>
                <a:hlinkClick r:id="rId27" action="ppaction://hlinksldjump"/>
              </a:rPr>
              <a:t>o</a:t>
            </a:r>
            <a:r>
              <a:rPr dirty="0" sz="1200" spc="-60">
                <a:latin typeface="Georgia"/>
                <a:cs typeface="Georgia"/>
                <a:hlinkClick r:id="rId27" action="ppaction://hlinksldjump"/>
              </a:rPr>
              <a:t>c</a:t>
            </a:r>
            <a:r>
              <a:rPr dirty="0" sz="1200" spc="-45">
                <a:latin typeface="Georgia"/>
                <a:cs typeface="Georgia"/>
                <a:hlinkClick r:id="rId27" action="ppaction://hlinksldjump"/>
              </a:rPr>
              <a:t>k-u</a:t>
            </a:r>
            <a:r>
              <a:rPr dirty="0" sz="1200" spc="-45">
                <a:latin typeface="Georgia"/>
                <a:cs typeface="Georgia"/>
                <a:hlinkClick r:id="rId27" action="ppaction://hlinksldjump"/>
              </a:rPr>
              <a:t>p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135">
                <a:latin typeface="Georgia"/>
                <a:cs typeface="Georgia"/>
              </a:rPr>
              <a:t>8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88315" algn="l"/>
                <a:tab pos="488950" algn="l"/>
                <a:tab pos="2883535" algn="l"/>
                <a:tab pos="4590415" algn="l"/>
              </a:tabLst>
            </a:pPr>
            <a:r>
              <a:rPr dirty="0" sz="1200" spc="-45">
                <a:latin typeface="Georgia"/>
                <a:cs typeface="Georgia"/>
                <a:hlinkClick r:id="rId28" action="ppaction://hlinksldjump"/>
              </a:rPr>
              <a:t>Descrizion</a:t>
            </a:r>
            <a:r>
              <a:rPr dirty="0" sz="1200" spc="-25">
                <a:latin typeface="Georgia"/>
                <a:cs typeface="Georgia"/>
                <a:hlinkClick r:id="rId28" action="ppaction://hlinksldjump"/>
              </a:rPr>
              <a:t>i</a:t>
            </a:r>
            <a:r>
              <a:rPr dirty="0" sz="1200" spc="100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8" action="ppaction://hlinksldjump"/>
              </a:rPr>
              <a:t>T</a:t>
            </a:r>
            <a:r>
              <a:rPr dirty="0" sz="1200" spc="-30">
                <a:latin typeface="Georgia"/>
                <a:cs typeface="Georgia"/>
                <a:hlinkClick r:id="rId28" action="ppaction://hlinksldjump"/>
              </a:rPr>
              <a:t>estuali</a:t>
            </a:r>
            <a:r>
              <a:rPr dirty="0" sz="1200" spc="100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 spc="-55">
                <a:latin typeface="Georgia"/>
                <a:cs typeface="Georgia"/>
                <a:hlinkClick r:id="rId28" action="ppaction://hlinksldjump"/>
              </a:rPr>
              <a:t>de</a:t>
            </a:r>
            <a:r>
              <a:rPr dirty="0" sz="1200" spc="-30">
                <a:latin typeface="Georgia"/>
                <a:cs typeface="Georgia"/>
                <a:hlinkClick r:id="rId28" action="ppaction://hlinksldjump"/>
              </a:rPr>
              <a:t>i</a:t>
            </a:r>
            <a:r>
              <a:rPr dirty="0" sz="1200" spc="100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8" action="ppaction://hlinksldjump"/>
              </a:rPr>
              <a:t>Casi</a:t>
            </a:r>
            <a:r>
              <a:rPr dirty="0" sz="1200" spc="100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8" action="ppaction://hlinksldjump"/>
              </a:rPr>
              <a:t>d’Us</a:t>
            </a:r>
            <a:r>
              <a:rPr dirty="0" sz="1200" spc="-30">
                <a:latin typeface="Georgia"/>
                <a:cs typeface="Georgia"/>
                <a:hlinkClick r:id="rId28" action="ppaction://hlinksldjump"/>
              </a:rPr>
              <a:t>o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55">
                <a:latin typeface="Georgia"/>
                <a:cs typeface="Georgia"/>
              </a:rPr>
              <a:t>27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88315" algn="l"/>
                <a:tab pos="488950" algn="l"/>
                <a:tab pos="4591050" algn="l"/>
              </a:tabLst>
            </a:pPr>
            <a:r>
              <a:rPr dirty="0" sz="1200" spc="-40">
                <a:latin typeface="Georgia"/>
                <a:cs typeface="Georgia"/>
                <a:hlinkClick r:id="rId29" action="ppaction://hlinksldjump"/>
              </a:rPr>
              <a:t>Individuazione</a:t>
            </a:r>
            <a:r>
              <a:rPr dirty="0" sz="1200" spc="100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55">
                <a:latin typeface="Georgia"/>
                <a:cs typeface="Georgia"/>
                <a:hlinkClick r:id="rId29" action="ppaction://hlinksldjump"/>
              </a:rPr>
              <a:t>de</a:t>
            </a:r>
            <a:r>
              <a:rPr dirty="0" sz="1200" spc="-25">
                <a:latin typeface="Georgia"/>
                <a:cs typeface="Georgia"/>
                <a:hlinkClick r:id="rId29" action="ppaction://hlinksldjump"/>
              </a:rPr>
              <a:t>l</a:t>
            </a:r>
            <a:r>
              <a:rPr dirty="0" sz="1200" spc="100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29" action="ppaction://hlinksldjump"/>
              </a:rPr>
              <a:t>targe</a:t>
            </a:r>
            <a:r>
              <a:rPr dirty="0" sz="1200" spc="-10">
                <a:latin typeface="Georgia"/>
                <a:cs typeface="Georgia"/>
                <a:hlinkClick r:id="rId29" action="ppaction://hlinksldjump"/>
              </a:rPr>
              <a:t>t</a:t>
            </a:r>
            <a:r>
              <a:rPr dirty="0" sz="1200" spc="95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29" action="ppaction://hlinksldjump"/>
              </a:rPr>
              <a:t>degl</a:t>
            </a:r>
            <a:r>
              <a:rPr dirty="0" sz="1200" spc="-25">
                <a:latin typeface="Georgia"/>
                <a:cs typeface="Georgia"/>
                <a:hlinkClick r:id="rId29" action="ppaction://hlinksldjump"/>
              </a:rPr>
              <a:t>i</a:t>
            </a:r>
            <a:r>
              <a:rPr dirty="0" sz="1200" spc="100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9" action="ppaction://hlinksldjump"/>
              </a:rPr>
              <a:t>ute</a:t>
            </a:r>
            <a:r>
              <a:rPr dirty="0" sz="1200" spc="-70">
                <a:latin typeface="Georgia"/>
                <a:cs typeface="Georgia"/>
                <a:hlinkClick r:id="rId29" action="ppaction://hlinksldjump"/>
              </a:rPr>
              <a:t>n</a:t>
            </a:r>
            <a:r>
              <a:rPr dirty="0" sz="1200">
                <a:latin typeface="Georgia"/>
                <a:cs typeface="Georgia"/>
                <a:hlinkClick r:id="rId29" action="ppaction://hlinksldjump"/>
              </a:rPr>
              <a:t>t</a:t>
            </a:r>
            <a:r>
              <a:rPr dirty="0" sz="1200" spc="5">
                <a:latin typeface="Georgia"/>
                <a:cs typeface="Georgia"/>
                <a:hlinkClick r:id="rId29" action="ppaction://hlinksldjump"/>
              </a:rPr>
              <a:t>i</a:t>
            </a:r>
            <a:r>
              <a:rPr dirty="0" sz="1200">
                <a:latin typeface="Georgia"/>
                <a:cs typeface="Georgia"/>
              </a:rPr>
              <a:t>  </a:t>
            </a:r>
            <a:r>
              <a:rPr dirty="0" sz="1200" spc="-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85">
                <a:latin typeface="Georgia"/>
                <a:cs typeface="Georgia"/>
              </a:rPr>
              <a:t>3</a:t>
            </a:r>
            <a:r>
              <a:rPr dirty="0" sz="1200" spc="-95">
                <a:latin typeface="Georgia"/>
                <a:cs typeface="Georgia"/>
              </a:rPr>
              <a:t>6</a:t>
            </a:r>
            <a:endParaRPr sz="1200">
              <a:latin typeface="Georgia"/>
              <a:cs typeface="Georgia"/>
            </a:endParaRPr>
          </a:p>
          <a:p>
            <a:pPr lvl="2" marL="488315" indent="-47625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88315" algn="l"/>
                <a:tab pos="488950" algn="l"/>
                <a:tab pos="4591050" algn="l"/>
              </a:tabLst>
            </a:pPr>
            <a:r>
              <a:rPr dirty="0" sz="1200" spc="-25">
                <a:latin typeface="Georgia"/>
                <a:cs typeface="Georgia"/>
                <a:hlinkClick r:id="rId30" action="ppaction://hlinksldjump"/>
              </a:rPr>
              <a:t>V</a:t>
            </a:r>
            <a:r>
              <a:rPr dirty="0" sz="1200" spc="-30">
                <a:latin typeface="Georgia"/>
                <a:cs typeface="Georgia"/>
                <a:hlinkClick r:id="rId30" action="ppaction://hlinksldjump"/>
              </a:rPr>
              <a:t>alutazione</a:t>
            </a:r>
            <a:r>
              <a:rPr dirty="0" sz="1200" spc="100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30" action="ppaction://hlinksldjump"/>
              </a:rPr>
              <a:t>dell’Usabilit</a:t>
            </a:r>
            <a:r>
              <a:rPr dirty="0" sz="1200" spc="-25">
                <a:latin typeface="Georgia"/>
                <a:cs typeface="Georgia"/>
                <a:hlinkClick r:id="rId30" action="ppaction://hlinksldjump"/>
              </a:rPr>
              <a:t>à</a:t>
            </a:r>
            <a:r>
              <a:rPr dirty="0" sz="1200" spc="100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30" action="ppaction://hlinksldjump"/>
              </a:rPr>
              <a:t>a</a:t>
            </a:r>
            <a:r>
              <a:rPr dirty="0" sz="1200" spc="100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30" action="ppaction://hlinksldjump"/>
              </a:rPr>
              <a:t>prior</a:t>
            </a:r>
            <a:r>
              <a:rPr dirty="0" sz="1200" spc="-30">
                <a:latin typeface="Georgia"/>
                <a:cs typeface="Georgia"/>
                <a:hlinkClick r:id="rId30" action="ppaction://hlinksldjump"/>
              </a:rPr>
              <a:t>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105">
                <a:latin typeface="Georgia"/>
                <a:cs typeface="Georgia"/>
              </a:rPr>
              <a:t>38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0">
                <a:latin typeface="Georgia"/>
                <a:cs typeface="Georgia"/>
              </a:rPr>
              <a:t>42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44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44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5">
                <a:latin typeface="Georgia"/>
                <a:cs typeface="Georgia"/>
              </a:rPr>
              <a:t>51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65">
                <a:latin typeface="Georgia"/>
                <a:cs typeface="Georgia"/>
              </a:rPr>
              <a:t>53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1175"/>
              </a:spcBef>
            </a:pPr>
            <a:r>
              <a:rPr dirty="0" sz="1200" spc="-80" b="1">
                <a:latin typeface="Georgia"/>
                <a:cs typeface="Georgia"/>
              </a:rPr>
              <a:t>56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75">
                <a:latin typeface="Georgia"/>
                <a:cs typeface="Georgia"/>
              </a:rPr>
              <a:t>56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57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58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75">
                <a:latin typeface="Georgia"/>
                <a:cs typeface="Georgia"/>
              </a:rPr>
              <a:t>59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90">
                <a:latin typeface="Georgia"/>
                <a:cs typeface="Georgia"/>
              </a:rPr>
              <a:t>63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64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75">
                <a:latin typeface="Georgia"/>
                <a:cs typeface="Georgia"/>
              </a:rPr>
              <a:t>65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66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60">
                <a:latin typeface="Georgia"/>
                <a:cs typeface="Georgia"/>
              </a:rPr>
              <a:t>67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114">
                <a:latin typeface="Georgia"/>
                <a:cs typeface="Georgia"/>
              </a:rPr>
              <a:t>68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</a:pPr>
            <a:r>
              <a:rPr dirty="0" sz="1200" spc="-95">
                <a:latin typeface="Georgia"/>
                <a:cs typeface="Georgia"/>
              </a:rPr>
              <a:t>69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90">
                <a:latin typeface="Georgia"/>
                <a:cs typeface="Georgia"/>
              </a:rPr>
              <a:t>70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Georgia"/>
                <a:cs typeface="Georgia"/>
              </a:rPr>
              <a:t>71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55">
                <a:latin typeface="Georgia"/>
                <a:cs typeface="Georgia"/>
              </a:rPr>
              <a:t>72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50">
                <a:latin typeface="Georgia"/>
                <a:cs typeface="Georgia"/>
              </a:rPr>
              <a:t>73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60">
                <a:latin typeface="Georgia"/>
                <a:cs typeface="Georgia"/>
              </a:rPr>
              <a:t>74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75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4256" y="6304480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  <a:hlinkClick r:id="rId14" action="ppaction://hlinksldjump"/>
              </a:rPr>
              <a:t>3.2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4256" y="8139110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  <a:hlinkClick r:id="rId23" action="ppaction://hlinksldjump"/>
              </a:rPr>
              <a:t>3.3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Risultati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6660" y="7312632"/>
            <a:ext cx="26860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Scheda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prodotto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8624" y="1270353"/>
            <a:ext cx="39630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Caso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30" b="1">
                <a:latin typeface="Georgia"/>
                <a:cs typeface="Georgia"/>
              </a:rPr>
              <a:t>#4:</a:t>
            </a:r>
            <a:r>
              <a:rPr dirty="0" sz="1200" spc="29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profilo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creatore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85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14586" y="7312632"/>
            <a:ext cx="13309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Cerca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Risultati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6660" y="7312632"/>
            <a:ext cx="26860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Scheda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prodotto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99791" y="7312632"/>
            <a:ext cx="19608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Profilo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creatore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91031" y="1171055"/>
            <a:ext cx="5177790" cy="260032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025525">
              <a:lnSpc>
                <a:spcPct val="100000"/>
              </a:lnSpc>
              <a:spcBef>
                <a:spcPts val="875"/>
              </a:spcBef>
              <a:tabLst>
                <a:tab pos="1547495" algn="l"/>
              </a:tabLst>
            </a:pPr>
            <a:r>
              <a:rPr dirty="0" sz="1200" spc="-30" b="1">
                <a:latin typeface="Georgia"/>
                <a:cs typeface="Georgia"/>
              </a:rPr>
              <a:t>2.1.4	</a:t>
            </a:r>
            <a:r>
              <a:rPr dirty="0" sz="1200" spc="-55" b="1">
                <a:latin typeface="Georgia"/>
                <a:cs typeface="Georgia"/>
              </a:rPr>
              <a:t>Descrizioni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Testuali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dei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Casi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endParaRPr sz="1200">
              <a:latin typeface="Georgia"/>
              <a:cs typeface="Georgia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775"/>
              </a:spcBef>
            </a:pPr>
            <a:r>
              <a:rPr dirty="0" sz="1200" spc="-35">
                <a:latin typeface="Georgia"/>
                <a:cs typeface="Georgia"/>
              </a:rPr>
              <a:t>Dare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descrizione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dettagliata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agire </a:t>
            </a:r>
            <a:r>
              <a:rPr dirty="0" sz="1200" spc="-25">
                <a:latin typeface="Georgia"/>
                <a:cs typeface="Georgia"/>
              </a:rPr>
              <a:t>l’utente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rispondere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determinato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scenario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serve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descrivere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l’applicativo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deve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comportarsi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scenari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reali,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garantendo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comprensione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comune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endParaRPr sz="1200">
              <a:latin typeface="Georgia"/>
              <a:cs typeface="Georgia"/>
            </a:endParaRPr>
          </a:p>
          <a:p>
            <a:pPr algn="ctr" marR="1230630">
              <a:lnSpc>
                <a:spcPct val="100000"/>
              </a:lnSpc>
              <a:spcBef>
                <a:spcPts val="15"/>
              </a:spcBef>
            </a:pP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sezione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verranno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descritti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14325" indent="-19050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14960" algn="l"/>
              </a:tabLst>
            </a:pP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432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496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offerta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432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4960" algn="l"/>
              </a:tabLst>
            </a:pP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1432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14960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profilo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creatore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4073969"/>
          <a:ext cx="5901690" cy="461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096010"/>
                <a:gridCol w="547370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80" b="1">
                          <a:latin typeface="Georgia"/>
                          <a:cs typeface="Georgia"/>
                        </a:rPr>
                        <a:t>#1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creare</a:t>
                      </a:r>
                      <a:r>
                        <a:rPr dirty="0" sz="1200" spc="4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4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determinato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prodotto/servizio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provare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venderlo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miglior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offerente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Success	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L’asta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creata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viene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resa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disponibile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tutti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utenti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25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82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  <a:tabLst>
                          <a:tab pos="103251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“Crea</a:t>
                      </a:r>
                      <a:r>
                        <a:rPr dirty="0" sz="1200" spc="6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Asta”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691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23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  <a:tabLst>
                          <a:tab pos="768985" algn="l"/>
                          <a:tab pos="950594" algn="l"/>
                        </a:tabLst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Inserisce	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campi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69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dell’asta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nome,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de-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scrizione,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foto,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cat-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0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“Crea”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23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6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335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Scelta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83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25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ts val="1225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82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350"/>
                        </a:lnSpc>
                        <a:tabLst>
                          <a:tab pos="754380" algn="l"/>
                        </a:tabLst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	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ts val="135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Silen-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4008" y="1280528"/>
          <a:ext cx="5901690" cy="7376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6945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5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denza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"Crea"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730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04165">
                        <a:lnSpc>
                          <a:spcPts val="123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3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4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l’asta</a:t>
                      </a:r>
                      <a:r>
                        <a:rPr dirty="0" sz="1200" spc="5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5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as-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segnandole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un’id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univoco</a:t>
                      </a:r>
                      <a:r>
                        <a:rPr dirty="0" sz="1200" spc="2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l’id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dell’utente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l’ha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creata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ts val="1270"/>
                        </a:lnSpc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2446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0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0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10">
                          <a:latin typeface="Georgia"/>
                          <a:cs typeface="Georgia"/>
                        </a:rPr>
                        <a:t>Asta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3.a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143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0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lascia</a:t>
                      </a:r>
                      <a:r>
                        <a:rPr dirty="0" sz="10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45">
                          <a:latin typeface="Georgia"/>
                          <a:cs typeface="Georgia"/>
                        </a:rPr>
                        <a:t>nome </a:t>
                      </a:r>
                      <a:r>
                        <a:rPr dirty="0" sz="1000" spc="-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e/o</a:t>
                      </a:r>
                      <a:r>
                        <a:rPr dirty="0" sz="10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categoria</a:t>
                      </a:r>
                      <a:r>
                        <a:rPr dirty="0" sz="10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5">
                          <a:latin typeface="Georgia"/>
                          <a:cs typeface="Georgia"/>
                        </a:rPr>
                        <a:t>vuoti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4.b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35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 rowSpan="3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7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da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Crea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8.c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9.c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10.c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Scelta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5">
                          <a:latin typeface="Georgia"/>
                          <a:cs typeface="Georgia"/>
                        </a:rPr>
                        <a:t>6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11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menu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visualizzazione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delle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proprie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10">
                          <a:latin typeface="Georgia"/>
                          <a:cs typeface="Georgia"/>
                        </a:rPr>
                        <a:t>1.d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2.d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3.d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aste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create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4.d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91821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messaggio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Nessuna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cre-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5.d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"Crea"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nell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pagina 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create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535" y="1306461"/>
            <a:ext cx="0" cy="183515"/>
          </a:xfrm>
          <a:custGeom>
            <a:avLst/>
            <a:gdLst/>
            <a:ahLst/>
            <a:cxnLst/>
            <a:rect l="l" t="t" r="r" b="b"/>
            <a:pathLst>
              <a:path w="0" h="183515">
                <a:moveTo>
                  <a:pt x="0" y="18346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34008" y="1306461"/>
            <a:ext cx="5899150" cy="188595"/>
            <a:chOff x="1134008" y="1306461"/>
            <a:chExt cx="5899150" cy="188595"/>
          </a:xfrm>
        </p:grpSpPr>
        <p:sp>
          <p:nvSpPr>
            <p:cNvPr id="4" name="object 4"/>
            <p:cNvSpPr/>
            <p:nvPr/>
          </p:nvSpPr>
          <p:spPr>
            <a:xfrm>
              <a:off x="2553436" y="1306461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w="0"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0326" y="1306461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w="0"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34008" y="1492453"/>
              <a:ext cx="5899150" cy="0"/>
            </a:xfrm>
            <a:custGeom>
              <a:avLst/>
              <a:gdLst/>
              <a:ahLst/>
              <a:cxnLst/>
              <a:rect l="l" t="t" r="r" b="b"/>
              <a:pathLst>
                <a:path w="5899150" h="0">
                  <a:moveTo>
                    <a:pt x="0" y="0"/>
                  </a:moveTo>
                  <a:lnTo>
                    <a:pt x="5898845" y="0"/>
                  </a:lnTo>
                </a:path>
                <a:path w="5899150" h="0">
                  <a:moveTo>
                    <a:pt x="0" y="0"/>
                  </a:moveTo>
                  <a:lnTo>
                    <a:pt x="589884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19184" y="1270353"/>
            <a:ext cx="2878455" cy="523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>
                <a:latin typeface="Georgia"/>
                <a:cs typeface="Georgia"/>
              </a:rPr>
              <a:t>Ricomincia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passo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2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main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scenario</a:t>
            </a:r>
            <a:endParaRPr sz="1200">
              <a:latin typeface="Georgia"/>
              <a:cs typeface="Georgia"/>
            </a:endParaRPr>
          </a:p>
          <a:p>
            <a:pPr marL="61594">
              <a:lnSpc>
                <a:spcPct val="100000"/>
              </a:lnSpc>
              <a:spcBef>
                <a:spcPts val="1040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1: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Testuale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130">
                <a:latin typeface="Georgia"/>
                <a:cs typeface="Georgia"/>
              </a:rPr>
              <a:t>#1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34008" y="2468638"/>
          <a:ext cx="5901690" cy="5718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#2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Presenta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silenziosa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(compratore)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presentare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segreta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determi-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nata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Success	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L’offerta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fatta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arriva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correttamente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ha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creato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quell’asta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25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180" algn="l"/>
                        </a:tabLst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Seleziona	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relati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all’asta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22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im-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porto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indicare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l’offerta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vuole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fare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785909"/>
            <a:ext cx="5028565" cy="255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95"/>
              </a:spcBef>
              <a:buAutoNum type="arabicPlain" startAt="4"/>
              <a:tabLst>
                <a:tab pos="235585" algn="l"/>
                <a:tab pos="236220" algn="l"/>
              </a:tabLst>
            </a:pPr>
            <a:r>
              <a:rPr dirty="0" sz="1200" spc="-30" b="1">
                <a:latin typeface="Georgia"/>
                <a:cs typeface="Georgia"/>
                <a:hlinkClick r:id="rId2" action="ppaction://hlinksldjump"/>
              </a:rPr>
              <a:t>Codice</a:t>
            </a:r>
            <a:r>
              <a:rPr dirty="0" sz="1200" spc="90" b="1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 spc="-65" b="1">
                <a:latin typeface="Georgia"/>
                <a:cs typeface="Georgia"/>
                <a:hlinkClick r:id="rId2" action="ppaction://hlinksldjump"/>
              </a:rPr>
              <a:t>sorgente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dirty="0" sz="1200" spc="-10">
                <a:latin typeface="Georgia"/>
                <a:cs typeface="Georgia"/>
                <a:hlinkClick r:id="rId2" action="ppaction://hlinksldjump"/>
              </a:rPr>
              <a:t>4.1	</a:t>
            </a:r>
            <a:r>
              <a:rPr dirty="0" sz="1200" spc="-20">
                <a:latin typeface="Georgia"/>
                <a:cs typeface="Georgia"/>
                <a:hlinkClick r:id="rId2" action="ppaction://hlinksldjump"/>
              </a:rPr>
              <a:t>File</a:t>
            </a:r>
            <a:r>
              <a:rPr dirty="0" sz="1200" spc="100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2" action="ppaction://hlinksldjump"/>
              </a:rPr>
              <a:t>di</a:t>
            </a:r>
            <a:r>
              <a:rPr dirty="0" sz="1200" spc="100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2" action="ppaction://hlinksldjump"/>
              </a:rPr>
              <a:t>Build</a:t>
            </a:r>
            <a:r>
              <a:rPr dirty="0" sz="1200" spc="100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2" action="ppaction://hlinksldjump"/>
              </a:rPr>
              <a:t>automatica</a:t>
            </a:r>
            <a:r>
              <a:rPr dirty="0" sz="1200" spc="509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dirty="0" sz="1200" spc="-60">
                <a:latin typeface="Georgia"/>
                <a:cs typeface="Georgia"/>
                <a:hlinkClick r:id="rId3" action="ppaction://hlinksldjump"/>
              </a:rPr>
              <a:t>4.2	</a:t>
            </a:r>
            <a:r>
              <a:rPr dirty="0" sz="1200" spc="-45">
                <a:latin typeface="Georgia"/>
                <a:cs typeface="Georgia"/>
                <a:hlinkClick r:id="rId3" action="ppaction://hlinksldjump"/>
              </a:rPr>
              <a:t>Versioning</a:t>
            </a:r>
            <a:r>
              <a:rPr dirty="0" sz="1200" spc="3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  <a:tabLst>
                <a:tab pos="577215" algn="l"/>
              </a:tabLst>
            </a:pPr>
            <a:r>
              <a:rPr dirty="0" sz="1200" spc="-60">
                <a:latin typeface="Georgia"/>
                <a:cs typeface="Georgia"/>
                <a:hlinkClick r:id="rId3" action="ppaction://hlinksldjump"/>
              </a:rPr>
              <a:t>4.3	</a:t>
            </a:r>
            <a:r>
              <a:rPr dirty="0" sz="1200" spc="-20">
                <a:latin typeface="Georgia"/>
                <a:cs typeface="Georgia"/>
                <a:hlinkClick r:id="rId3" action="ppaction://hlinksldjump"/>
              </a:rPr>
              <a:t>Report</a:t>
            </a:r>
            <a:r>
              <a:rPr dirty="0" sz="1200" spc="10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3" action="ppaction://hlinksldjump"/>
              </a:rPr>
              <a:t>di</a:t>
            </a:r>
            <a:r>
              <a:rPr dirty="0" sz="1200" spc="95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3" action="ppaction://hlinksldjump"/>
              </a:rPr>
              <a:t>qualità</a:t>
            </a:r>
            <a:r>
              <a:rPr dirty="0" sz="1200" spc="10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45">
                <a:latin typeface="Georgia"/>
                <a:cs typeface="Georgia"/>
                <a:hlinkClick r:id="rId3" action="ppaction://hlinksldjump"/>
              </a:rPr>
              <a:t>del</a:t>
            </a:r>
            <a:r>
              <a:rPr dirty="0" sz="1200" spc="10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3" action="ppaction://hlinksldjump"/>
              </a:rPr>
              <a:t>codice</a:t>
            </a:r>
            <a:r>
              <a:rPr dirty="0" sz="1200" spc="6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235585" indent="-223520">
              <a:lnSpc>
                <a:spcPct val="100000"/>
              </a:lnSpc>
              <a:spcBef>
                <a:spcPts val="1175"/>
              </a:spcBef>
              <a:buAutoNum type="arabicPlain" startAt="5"/>
              <a:tabLst>
                <a:tab pos="235585" algn="l"/>
                <a:tab pos="236220" algn="l"/>
              </a:tabLst>
            </a:pPr>
            <a:r>
              <a:rPr dirty="0" sz="1200" spc="-40" b="1">
                <a:latin typeface="Georgia"/>
                <a:cs typeface="Georgia"/>
                <a:hlinkClick r:id="rId4" action="ppaction://hlinksldjump"/>
              </a:rPr>
              <a:t>Testing</a:t>
            </a:r>
            <a:r>
              <a:rPr dirty="0" sz="1200" spc="125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75" b="1">
                <a:latin typeface="Georgia"/>
                <a:cs typeface="Georgia"/>
                <a:hlinkClick r:id="rId4" action="ppaction://hlinksldjump"/>
              </a:rPr>
              <a:t>e</a:t>
            </a:r>
            <a:r>
              <a:rPr dirty="0" sz="1200" spc="125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50" b="1">
                <a:latin typeface="Georgia"/>
                <a:cs typeface="Georgia"/>
                <a:hlinkClick r:id="rId4" action="ppaction://hlinksldjump"/>
              </a:rPr>
              <a:t>Valutazione</a:t>
            </a:r>
            <a:r>
              <a:rPr dirty="0" sz="1200" spc="125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40" b="1">
                <a:latin typeface="Georgia"/>
                <a:cs typeface="Georgia"/>
                <a:hlinkClick r:id="rId4" action="ppaction://hlinksldjump"/>
              </a:rPr>
              <a:t>dell’usabilità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tabLst>
                <a:tab pos="341630" algn="l"/>
              </a:tabLst>
            </a:pPr>
            <a:r>
              <a:rPr dirty="0" sz="1200" spc="5">
                <a:latin typeface="Georgia"/>
                <a:cs typeface="Georgia"/>
                <a:hlinkClick r:id="rId4" action="ppaction://hlinksldjump"/>
              </a:rPr>
              <a:t>5.1	</a:t>
            </a:r>
            <a:r>
              <a:rPr dirty="0" sz="1200" spc="-20">
                <a:latin typeface="Georgia"/>
                <a:cs typeface="Georgia"/>
                <a:hlinkClick r:id="rId4" action="ppaction://hlinksldjump"/>
              </a:rPr>
              <a:t>Test</a:t>
            </a:r>
            <a:r>
              <a:rPr dirty="0" sz="1200" spc="95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4" action="ppaction://hlinksldjump"/>
              </a:rPr>
              <a:t>JUnit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marL="577215" marR="5080">
              <a:lnSpc>
                <a:spcPct val="100000"/>
              </a:lnSpc>
              <a:spcBef>
                <a:spcPts val="5"/>
              </a:spcBef>
              <a:tabLst>
                <a:tab pos="1052830" algn="l"/>
              </a:tabLst>
            </a:pPr>
            <a:r>
              <a:rPr dirty="0" sz="1200" spc="15">
                <a:latin typeface="Georgia"/>
                <a:cs typeface="Georgia"/>
                <a:hlinkClick r:id="rId5" action="ppaction://hlinksldjump"/>
              </a:rPr>
              <a:t>5.1.1	</a:t>
            </a:r>
            <a:r>
              <a:rPr dirty="0" sz="1200" spc="-40">
                <a:latin typeface="Georgia"/>
                <a:cs typeface="Georgia"/>
                <a:hlinkClick r:id="rId5" action="ppaction://hlinksldjump"/>
              </a:rPr>
              <a:t>calcolaTempoRimanente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  <a:hlinkClick r:id="rId6" action="ppaction://hlinksldjump"/>
              </a:rPr>
              <a:t>5.1.2	</a:t>
            </a:r>
            <a:r>
              <a:rPr dirty="0" sz="1200" spc="-40">
                <a:latin typeface="Georgia"/>
                <a:cs typeface="Georgia"/>
                <a:hlinkClick r:id="rId6" action="ppaction://hlinksldjump"/>
              </a:rPr>
              <a:t>passwordValida</a:t>
            </a:r>
            <a:r>
              <a:rPr dirty="0" sz="1200" spc="509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marL="577215" marR="5080">
              <a:lnSpc>
                <a:spcPct val="100000"/>
              </a:lnSpc>
              <a:spcBef>
                <a:spcPts val="10"/>
              </a:spcBef>
              <a:tabLst>
                <a:tab pos="1052830" algn="l"/>
                <a:tab pos="3801745" algn="l"/>
              </a:tabLst>
            </a:pPr>
            <a:r>
              <a:rPr dirty="0" sz="1200" spc="-15">
                <a:latin typeface="Georgia"/>
                <a:cs typeface="Georgia"/>
                <a:hlinkClick r:id="rId7" action="ppaction://hlinksldjump"/>
              </a:rPr>
              <a:t>5.1.3	</a:t>
            </a:r>
            <a:r>
              <a:rPr dirty="0" sz="1200" spc="-20">
                <a:latin typeface="Georgia"/>
                <a:cs typeface="Georgia"/>
                <a:hlinkClick r:id="rId7" action="ppaction://hlinksldjump"/>
              </a:rPr>
              <a:t>trovaAstePerParolaChiaveAndCategoria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  <a:hlinkClick r:id="rId8" action="ppaction://hlinksldjump"/>
              </a:rPr>
              <a:t>5.1.4	</a:t>
            </a:r>
            <a:r>
              <a:rPr dirty="0" sz="1200" spc="-30">
                <a:latin typeface="Georgia"/>
                <a:cs typeface="Georgia"/>
                <a:hlinkClick r:id="rId8" action="ppaction://hlinksldjump"/>
              </a:rPr>
              <a:t>verificaOfferta</a:t>
            </a:r>
            <a:r>
              <a:rPr dirty="0" sz="1200" spc="2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marL="577215" marR="5080" indent="-342265">
              <a:lnSpc>
                <a:spcPct val="100000"/>
              </a:lnSpc>
              <a:spcBef>
                <a:spcPts val="10"/>
              </a:spcBef>
              <a:tabLst>
                <a:tab pos="577215" algn="l"/>
                <a:tab pos="1052830" algn="l"/>
              </a:tabLst>
            </a:pPr>
            <a:r>
              <a:rPr dirty="0" sz="1200" spc="-45">
                <a:latin typeface="Georgia"/>
                <a:cs typeface="Georgia"/>
                <a:hlinkClick r:id="rId9" action="ppaction://hlinksldjump"/>
              </a:rPr>
              <a:t>5.2	</a:t>
            </a:r>
            <a:r>
              <a:rPr dirty="0" sz="1200" spc="-30">
                <a:latin typeface="Georgia"/>
                <a:cs typeface="Georgia"/>
                <a:hlinkClick r:id="rId9" action="ppaction://hlinksldjump"/>
              </a:rPr>
              <a:t>Valutazione</a:t>
            </a:r>
            <a:r>
              <a:rPr dirty="0" sz="1200" spc="10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9" action="ppaction://hlinksldjump"/>
              </a:rPr>
              <a:t>dell’usabilità</a:t>
            </a:r>
            <a:r>
              <a:rPr dirty="0" sz="1200" spc="10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9" action="ppaction://hlinksldjump"/>
              </a:rPr>
              <a:t>sul</a:t>
            </a:r>
            <a:r>
              <a:rPr dirty="0" sz="1200" spc="10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9" action="ppaction://hlinksldjump"/>
              </a:rPr>
              <a:t>campo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  <a:hlinkClick r:id="rId9" action="ppaction://hlinksldjump"/>
              </a:rPr>
              <a:t>5.2.1	</a:t>
            </a:r>
            <a:r>
              <a:rPr dirty="0" sz="1200" spc="-20">
                <a:latin typeface="Georgia"/>
                <a:cs typeface="Georgia"/>
                <a:hlinkClick r:id="rId9" action="ppaction://hlinksldjump"/>
              </a:rPr>
              <a:t>Test</a:t>
            </a:r>
            <a:r>
              <a:rPr dirty="0" sz="1200" spc="95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9" action="ppaction://hlinksldjump"/>
              </a:rPr>
              <a:t>di</a:t>
            </a:r>
            <a:r>
              <a:rPr dirty="0" sz="1200" spc="10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9" action="ppaction://hlinksldjump"/>
              </a:rPr>
              <a:t>usabilità</a:t>
            </a:r>
            <a:r>
              <a:rPr dirty="0" sz="1200" spc="125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10"/>
              </a:spcBef>
              <a:tabLst>
                <a:tab pos="475615" algn="l"/>
              </a:tabLst>
            </a:pPr>
            <a:r>
              <a:rPr dirty="0" sz="1200" spc="-45">
                <a:latin typeface="Georgia"/>
                <a:cs typeface="Georgia"/>
                <a:hlinkClick r:id="rId10" action="ppaction://hlinksldjump"/>
              </a:rPr>
              <a:t>5.2.2	</a:t>
            </a:r>
            <a:r>
              <a:rPr dirty="0" sz="1200" spc="-20">
                <a:latin typeface="Georgia"/>
                <a:cs typeface="Georgia"/>
                <a:hlinkClick r:id="rId10" action="ppaction://hlinksldjump"/>
              </a:rPr>
              <a:t>Report</a:t>
            </a:r>
            <a:r>
              <a:rPr dirty="0" sz="1200" spc="100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10" action="ppaction://hlinksldjump"/>
              </a:rPr>
              <a:t>Google</a:t>
            </a:r>
            <a:r>
              <a:rPr dirty="0" sz="1200" spc="100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15">
                <a:latin typeface="Georgia"/>
                <a:cs typeface="Georgia"/>
                <a:hlinkClick r:id="rId10" action="ppaction://hlinksldjump"/>
              </a:rPr>
              <a:t>Analytics</a:t>
            </a:r>
            <a:r>
              <a:rPr dirty="0" sz="1200" spc="3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6115" y="1270353"/>
            <a:ext cx="4754245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  <a:tab pos="4591050" algn="l"/>
              </a:tabLst>
            </a:pPr>
            <a:r>
              <a:rPr dirty="0" sz="1200" spc="-50">
                <a:latin typeface="Georgia"/>
                <a:cs typeface="Georgia"/>
                <a:hlinkClick r:id="rId11" action="ppaction://hlinksldjump"/>
              </a:rPr>
              <a:t>3.3.3</a:t>
            </a:r>
            <a:r>
              <a:rPr dirty="0" sz="1200" spc="-50">
                <a:latin typeface="Georgia"/>
                <a:cs typeface="Georgia"/>
                <a:hlinkClick r:id="rId11" action="ppaction://hlinksldjump"/>
              </a:rPr>
              <a:t>	</a:t>
            </a:r>
            <a:r>
              <a:rPr dirty="0" sz="1200" spc="-25">
                <a:latin typeface="Georgia"/>
                <a:cs typeface="Georgia"/>
                <a:hlinkClick r:id="rId11" action="ppaction://hlinksldjump"/>
              </a:rPr>
              <a:t>Ricerca</a:t>
            </a:r>
            <a:r>
              <a:rPr dirty="0" sz="1200" spc="100">
                <a:latin typeface="Georgia"/>
                <a:cs typeface="Georgia"/>
                <a:hlinkClick r:id="rId11" action="ppaction://hlinksldjump"/>
              </a:rPr>
              <a:t> </a:t>
            </a:r>
            <a:r>
              <a:rPr dirty="0" sz="1200" spc="70">
                <a:latin typeface="Georgia"/>
                <a:cs typeface="Georgia"/>
                <a:hlinkClick r:id="rId11" action="ppaction://hlinksldjump"/>
              </a:rPr>
              <a:t>A</a:t>
            </a:r>
            <a:r>
              <a:rPr dirty="0" sz="1200" spc="-15">
                <a:latin typeface="Georgia"/>
                <a:cs typeface="Georgia"/>
                <a:hlinkClick r:id="rId11" action="ppaction://hlinksldjump"/>
              </a:rPr>
              <a:t>sta</a:t>
            </a:r>
            <a:r>
              <a:rPr dirty="0" sz="1200" spc="25">
                <a:latin typeface="Georgia"/>
                <a:cs typeface="Georgia"/>
                <a:hlinkClick r:id="rId11" action="ppaction://hlinksldjump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60">
                <a:latin typeface="Georgia"/>
                <a:cs typeface="Georgia"/>
              </a:rPr>
              <a:t>76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8315" algn="l"/>
                <a:tab pos="4590415" algn="l"/>
              </a:tabLst>
            </a:pPr>
            <a:r>
              <a:rPr dirty="0" sz="1200" spc="-50">
                <a:latin typeface="Georgia"/>
                <a:cs typeface="Georgia"/>
                <a:hlinkClick r:id="rId12" action="ppaction://hlinksldjump"/>
              </a:rPr>
              <a:t>3.3.4</a:t>
            </a:r>
            <a:r>
              <a:rPr dirty="0" sz="1200" spc="-50">
                <a:latin typeface="Georgia"/>
                <a:cs typeface="Georgia"/>
                <a:hlinkClick r:id="rId12" action="ppaction://hlinksldjump"/>
              </a:rPr>
              <a:t>	</a:t>
            </a:r>
            <a:r>
              <a:rPr dirty="0" sz="1200" spc="-30">
                <a:latin typeface="Georgia"/>
                <a:cs typeface="Georgia"/>
                <a:hlinkClick r:id="rId12" action="ppaction://hlinksldjump"/>
              </a:rPr>
              <a:t>Visualizzazion</a:t>
            </a:r>
            <a:r>
              <a:rPr dirty="0" sz="1200" spc="-30">
                <a:latin typeface="Georgia"/>
                <a:cs typeface="Georgia"/>
                <a:hlinkClick r:id="rId12" action="ppaction://hlinksldjump"/>
              </a:rPr>
              <a:t>e</a:t>
            </a:r>
            <a:r>
              <a:rPr dirty="0" sz="1200" spc="100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12" action="ppaction://hlinksldjump"/>
              </a:rPr>
              <a:t>Profilo</a:t>
            </a:r>
            <a:r>
              <a:rPr dirty="0" sz="1200" spc="100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12" action="ppaction://hlinksldjump"/>
              </a:rPr>
              <a:t>Creatore</a:t>
            </a:r>
            <a:r>
              <a:rPr dirty="0" sz="1200" spc="100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2" action="ppaction://hlinksldjump"/>
              </a:rPr>
              <a:t>Ast</a:t>
            </a:r>
            <a:r>
              <a:rPr dirty="0" sz="1200" spc="5">
                <a:latin typeface="Georgia"/>
                <a:cs typeface="Georgia"/>
                <a:hlinkClick r:id="rId12" action="ppaction://hlinksldjump"/>
              </a:rPr>
              <a:t>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20">
                <a:latin typeface="Georgia"/>
                <a:cs typeface="Georgia"/>
              </a:rPr>
              <a:t>77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1175"/>
              </a:spcBef>
            </a:pPr>
            <a:r>
              <a:rPr dirty="0" sz="1200" spc="-70" b="1">
                <a:latin typeface="Georgia"/>
                <a:cs typeface="Georgia"/>
              </a:rPr>
              <a:t>78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75">
                <a:latin typeface="Georgia"/>
                <a:cs typeface="Georgia"/>
              </a:rPr>
              <a:t>78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81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81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1175"/>
              </a:spcBef>
            </a:pPr>
            <a:r>
              <a:rPr dirty="0" sz="1200" spc="-110" b="1">
                <a:latin typeface="Georgia"/>
                <a:cs typeface="Georgia"/>
              </a:rPr>
              <a:t>82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110">
                <a:latin typeface="Georgia"/>
                <a:cs typeface="Georgia"/>
              </a:rPr>
              <a:t>82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105">
                <a:latin typeface="Georgia"/>
                <a:cs typeface="Georgia"/>
              </a:rPr>
              <a:t>83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85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75">
                <a:latin typeface="Georgia"/>
                <a:cs typeface="Georgia"/>
              </a:rPr>
              <a:t>87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114">
                <a:latin typeface="Georgia"/>
                <a:cs typeface="Georgia"/>
              </a:rPr>
              <a:t>89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Georgia"/>
                <a:cs typeface="Georgia"/>
              </a:rPr>
              <a:t>91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Georgia"/>
                <a:cs typeface="Georgia"/>
              </a:rPr>
              <a:t>91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95">
                <a:latin typeface="Georgia"/>
                <a:cs typeface="Georgia"/>
              </a:rPr>
              <a:t>92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202283" y="8826454"/>
            <a:ext cx="1193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latin typeface="Georgia"/>
                <a:cs typeface="Georgia"/>
              </a:rPr>
              <a:t>visualizza</a:t>
            </a:r>
            <a:r>
              <a:rPr dirty="0" sz="1000" spc="60">
                <a:latin typeface="Georgia"/>
                <a:cs typeface="Georgia"/>
              </a:rPr>
              <a:t> </a:t>
            </a:r>
            <a:r>
              <a:rPr dirty="0" sz="1000" spc="-20">
                <a:latin typeface="Georgia"/>
                <a:cs typeface="Georgia"/>
              </a:rPr>
              <a:t>il</a:t>
            </a:r>
            <a:r>
              <a:rPr dirty="0" sz="1000" spc="65">
                <a:latin typeface="Georgia"/>
                <a:cs typeface="Georgia"/>
              </a:rPr>
              <a:t> </a:t>
            </a:r>
            <a:r>
              <a:rPr dirty="0" sz="1000" spc="-10">
                <a:latin typeface="Georgia"/>
                <a:cs typeface="Georgia"/>
              </a:rPr>
              <a:t>prodotto</a:t>
            </a:r>
            <a:endParaRPr sz="10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1280528"/>
          <a:ext cx="5901690" cy="7562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73638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“Presenta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offerta”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pagina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789305" algn="l"/>
                          <a:tab pos="1448435" algn="l"/>
                        </a:tabLst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Invia	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l’offerta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052195" algn="l"/>
                          <a:tab pos="1407795" algn="l"/>
                        </a:tabLst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enditore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h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ha 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creato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quell’asta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25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12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61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35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3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527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produce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risultati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26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 spc="-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6.c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 rowSpan="3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132080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 spc="5">
                          <a:latin typeface="Georgia"/>
                          <a:cs typeface="Georgia"/>
                        </a:rPr>
                        <a:t>L’asta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per il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prodotto </a:t>
                      </a:r>
                      <a:r>
                        <a:rPr dirty="0" sz="10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selezionato </a:t>
                      </a:r>
                      <a:r>
                        <a:rPr dirty="0" sz="1000" spc="-40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000" spc="-45">
                          <a:latin typeface="Georgia"/>
                          <a:cs typeface="Georgia"/>
                        </a:rPr>
                        <a:t>è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più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attiva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7.d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scaduta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8.d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891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03200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 spc="-20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 torna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da </a:t>
                      </a:r>
                      <a:r>
                        <a:rPr dirty="0" sz="1000" spc="-5">
                          <a:latin typeface="Georgia"/>
                          <a:cs typeface="Georgia"/>
                        </a:rPr>
                        <a:t>Risultati </a:t>
                      </a:r>
                      <a:r>
                        <a:rPr dirty="0" sz="1000" spc="-22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Ricerca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6.e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6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43204">
                        <a:lnSpc>
                          <a:spcPts val="1200"/>
                        </a:lnSpc>
                      </a:pPr>
                      <a:r>
                        <a:rPr dirty="0" sz="1000" spc="-20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 torna </a:t>
                      </a:r>
                      <a:r>
                        <a:rPr dirty="0" sz="1000" spc="-2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5">
                          <a:latin typeface="Georgia"/>
                          <a:cs typeface="Georgia"/>
                        </a:rPr>
                        <a:t>mentre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8.f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4008" y="1429829"/>
          <a:ext cx="5901690" cy="3873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3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G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80645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5">
                          <a:latin typeface="Georgia"/>
                          <a:cs typeface="Georgia"/>
                        </a:rPr>
                        <a:t>inserisce </a:t>
                      </a:r>
                      <a:r>
                        <a:rPr dirty="0" sz="1000" spc="-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0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importo</a:t>
                      </a:r>
                      <a:r>
                        <a:rPr dirty="0" sz="10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4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0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valido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10.g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r>
                        <a:rPr dirty="0" sz="1200" spc="3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im-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30">
                          <a:latin typeface="Georgia"/>
                          <a:cs typeface="Georgia"/>
                        </a:rPr>
                        <a:t>p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orto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no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v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alido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of-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25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H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presenta una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nuova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dalla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5">
                          <a:latin typeface="Georgia"/>
                          <a:cs typeface="Georgia"/>
                        </a:rPr>
                        <a:t>1.h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2.h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5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3.h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aste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pagina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4.h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5.h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3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5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quelle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attive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668485" y="5393192"/>
            <a:ext cx="28295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2: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Testuale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50">
                <a:latin typeface="Georgia"/>
                <a:cs typeface="Georgia"/>
              </a:rPr>
              <a:t>#2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202283" y="8594278"/>
            <a:ext cx="110363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produce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risultati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1429829"/>
          <a:ext cx="5901690" cy="720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#3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(compratore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venditore)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cercare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Success	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2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riesce</a:t>
                      </a:r>
                      <a:r>
                        <a:rPr dirty="0" sz="1200" spc="2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vedere</a:t>
                      </a:r>
                      <a:r>
                        <a:rPr dirty="0" sz="1200" spc="2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lista</a:t>
                      </a:r>
                      <a:r>
                        <a:rPr dirty="0" sz="1200" spc="2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più</a:t>
                      </a:r>
                      <a:r>
                        <a:rPr dirty="0" sz="1200" spc="2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corrispondono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alla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propria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180" algn="l"/>
                        </a:tabLst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Seleziona	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relati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all’asta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1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35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4.c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26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 spc="-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4008" y="1280528"/>
          <a:ext cx="5901690" cy="516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694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2236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09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mentre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6.d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freccia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tornare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pagina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07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cerca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aste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pagina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4.e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5.e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91821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messaggio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89000" algn="l"/>
                          <a:tab pos="1308100" algn="l"/>
                        </a:tabLst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nessu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pre- 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6.e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5">
                          <a:latin typeface="Georgia"/>
                          <a:cs typeface="Georgia"/>
                        </a:rPr>
                        <a:t>"Cerca"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668485" y="6530655"/>
            <a:ext cx="28295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3: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Testuale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55">
                <a:latin typeface="Georgia"/>
                <a:cs typeface="Georgia"/>
              </a:rPr>
              <a:t>#3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34008" y="7413891"/>
          <a:ext cx="5901690" cy="131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4476750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80" b="1">
                          <a:latin typeface="Georgia"/>
                          <a:cs typeface="Georgia"/>
                        </a:rPr>
                        <a:t>#4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creatore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(compratore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venditore)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visualizzare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informazioni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altro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Success	</a:t>
                      </a:r>
                      <a:r>
                        <a:rPr dirty="0" sz="1200" spc="-40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riesce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vedere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informazioni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altro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(email,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short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bio,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sito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web,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ecc.)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4008" y="1429829"/>
          <a:ext cx="5901690" cy="7185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71982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180" algn="l"/>
                        </a:tabLst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Seleziona	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relati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all’asta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474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Clicca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nome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creatore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1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350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527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produce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risultati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4.c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265" algn="l"/>
                        </a:tabLst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	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 spc="-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34008" y="1303934"/>
          <a:ext cx="5901690" cy="6265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59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3241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Georgia"/>
                          <a:cs typeface="Georgia"/>
                        </a:rPr>
                        <a:t>L’utente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va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indietro </a:t>
                      </a:r>
                      <a:r>
                        <a:rPr dirty="0" sz="1000" spc="-22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dopo</a:t>
                      </a:r>
                      <a:r>
                        <a:rPr dirty="0" sz="10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0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ricerca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6.d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freccia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tornare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5" b="1">
                          <a:latin typeface="Georgia"/>
                          <a:cs typeface="Georgia"/>
                        </a:rPr>
                        <a:t>Sub-variations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5" b="1">
                          <a:latin typeface="Georgia"/>
                          <a:cs typeface="Georgia"/>
                        </a:rPr>
                        <a:t>Attore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1009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L’utente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visualizza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la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dalle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1.e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8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aste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pagina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4.e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037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5.e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relativo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all’asta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selezionare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5447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12065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Georgia"/>
                          <a:cs typeface="Georgia"/>
                        </a:rPr>
                        <a:t>L’utente </a:t>
                      </a:r>
                      <a:r>
                        <a:rPr dirty="0" sz="1000" spc="-15">
                          <a:latin typeface="Georgia"/>
                          <a:cs typeface="Georgia"/>
                        </a:rPr>
                        <a:t>visualizza la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prodotto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dalle </a:t>
                      </a:r>
                      <a:r>
                        <a:rPr dirty="0" sz="1000" spc="-22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0">
                          <a:latin typeface="Georgia"/>
                          <a:cs typeface="Georgia"/>
                        </a:rPr>
                        <a:t>Notifiche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10">
                          <a:latin typeface="Georgia"/>
                          <a:cs typeface="Georgia"/>
                        </a:rPr>
                        <a:t>1.f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85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9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2.f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tifiche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077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3.f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tifica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riguardante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sta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partecipando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nome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34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668485" y="7659888"/>
            <a:ext cx="28295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75">
                <a:latin typeface="Georgia"/>
                <a:cs typeface="Georgia"/>
              </a:rPr>
              <a:t>4: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Testuale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50">
                <a:latin typeface="Georgia"/>
                <a:cs typeface="Georgia"/>
              </a:rPr>
              <a:t>#4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7886" y="1171055"/>
            <a:ext cx="5304155" cy="471360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998219">
              <a:lnSpc>
                <a:spcPct val="100000"/>
              </a:lnSpc>
              <a:spcBef>
                <a:spcPts val="875"/>
              </a:spcBef>
              <a:tabLst>
                <a:tab pos="1520190" algn="l"/>
              </a:tabLst>
            </a:pPr>
            <a:r>
              <a:rPr dirty="0" sz="1200" spc="-20" b="1">
                <a:latin typeface="Georgia"/>
                <a:cs typeface="Georgia"/>
              </a:rPr>
              <a:t>2.1.5	</a:t>
            </a:r>
            <a:r>
              <a:rPr dirty="0" sz="1200" spc="-60" b="1">
                <a:latin typeface="Georgia"/>
                <a:cs typeface="Georgia"/>
              </a:rPr>
              <a:t>Individuazione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del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target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degli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35">
                <a:latin typeface="Georgia"/>
                <a:cs typeface="Georgia"/>
              </a:rPr>
              <a:t>Individuare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target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passo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fondamentale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nell’ambito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sviluppo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software,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poichè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consiste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comprendere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chi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 utenti, </a:t>
            </a:r>
            <a:r>
              <a:rPr dirty="0" sz="1200" spc="-40">
                <a:latin typeface="Georgia"/>
                <a:cs typeface="Georgia"/>
              </a:rPr>
              <a:t>quali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esigenze,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preferenze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abitudini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25">
                <a:latin typeface="Georgia"/>
                <a:cs typeface="Georgia"/>
              </a:rPr>
              <a:t>utilizzo,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quale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contesto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utilizzeranno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software.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Questo </a:t>
            </a:r>
            <a:r>
              <a:rPr dirty="0" sz="1200" spc="-50">
                <a:latin typeface="Georgia"/>
                <a:cs typeface="Georgia"/>
              </a:rPr>
              <a:t>processo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creare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un’interfaccia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grafica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rispondano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efficacemente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necessità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specifiche</a:t>
            </a:r>
            <a:r>
              <a:rPr dirty="0" sz="1200" spc="-40">
                <a:latin typeface="Georgia"/>
                <a:cs typeface="Georgia"/>
              </a:rPr>
              <a:t> di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ciascun</a:t>
            </a:r>
            <a:r>
              <a:rPr dirty="0" sz="1200" spc="-35">
                <a:latin typeface="Georgia"/>
                <a:cs typeface="Georgia"/>
              </a:rPr>
              <a:t> gruppo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utenti, </a:t>
            </a:r>
            <a:r>
              <a:rPr dirty="0" sz="1200" spc="-50">
                <a:latin typeface="Georgia"/>
                <a:cs typeface="Georgia"/>
              </a:rPr>
              <a:t>migliorando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così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l’usabilità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soddisfazione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complessiva</a:t>
            </a:r>
            <a:r>
              <a:rPr dirty="0" sz="1200" spc="-40">
                <a:latin typeface="Georgia"/>
                <a:cs typeface="Georgia"/>
              </a:rPr>
              <a:t> degli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usufruitore</a:t>
            </a:r>
            <a:r>
              <a:rPr dirty="0" sz="1200" spc="-35">
                <a:latin typeface="Georgia"/>
                <a:cs typeface="Georgia"/>
              </a:rPr>
              <a:t> della</a:t>
            </a:r>
            <a:r>
              <a:rPr dirty="0" sz="1200" spc="-30">
                <a:latin typeface="Georgia"/>
                <a:cs typeface="Georgia"/>
              </a:rPr>
              <a:t> piattaforma.</a:t>
            </a:r>
            <a:r>
              <a:rPr dirty="0" sz="1200" spc="-25">
                <a:latin typeface="Georgia"/>
                <a:cs typeface="Georgia"/>
              </a:rPr>
              <a:t> Per </a:t>
            </a:r>
            <a:r>
              <a:rPr dirty="0" sz="1200" spc="-45">
                <a:latin typeface="Georgia"/>
                <a:cs typeface="Georgia"/>
              </a:rPr>
              <a:t>quanto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riguarda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software </a:t>
            </a:r>
            <a:r>
              <a:rPr dirty="0" sz="1200" spc="-40">
                <a:latin typeface="Georgia"/>
                <a:cs typeface="Georgia"/>
              </a:rPr>
              <a:t> DietiDeals24,</a:t>
            </a:r>
            <a:r>
              <a:rPr dirty="0" sz="1200" spc="-35">
                <a:latin typeface="Georgia"/>
                <a:cs typeface="Georgia"/>
              </a:rPr>
              <a:t> analizzando</a:t>
            </a:r>
            <a:r>
              <a:rPr dirty="0" sz="1200" spc="-30">
                <a:latin typeface="Georgia"/>
                <a:cs typeface="Georgia"/>
              </a:rPr>
              <a:t> 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vari</a:t>
            </a:r>
            <a:r>
              <a:rPr dirty="0" sz="1200" spc="-30">
                <a:latin typeface="Georgia"/>
                <a:cs typeface="Georgia"/>
              </a:rPr>
              <a:t> contesti,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identificato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due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gruppi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utenti:</a:t>
            </a:r>
            <a:endParaRPr sz="1200">
              <a:latin typeface="Georgia"/>
              <a:cs typeface="Georgia"/>
            </a:endParaRPr>
          </a:p>
          <a:p>
            <a:pPr marL="377190" indent="-190500">
              <a:lnSpc>
                <a:spcPct val="100000"/>
              </a:lnSpc>
              <a:spcBef>
                <a:spcPts val="1340"/>
              </a:spcBef>
              <a:buFont typeface="Georgia"/>
              <a:buAutoNum type="arabicPeriod"/>
              <a:tabLst>
                <a:tab pos="377825" algn="l"/>
              </a:tabLst>
            </a:pPr>
            <a:r>
              <a:rPr dirty="0" sz="1200" spc="-55" b="1">
                <a:latin typeface="Georgia"/>
                <a:cs typeface="Georgia"/>
              </a:rPr>
              <a:t>Venditore</a:t>
            </a:r>
            <a:endParaRPr sz="1200">
              <a:latin typeface="Georgia"/>
              <a:cs typeface="Georgia"/>
            </a:endParaRPr>
          </a:p>
          <a:p>
            <a:pPr marL="37719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7825" algn="l"/>
              </a:tabLst>
            </a:pPr>
            <a:r>
              <a:rPr dirty="0" sz="1200" spc="-45" b="1">
                <a:latin typeface="Georgia"/>
                <a:cs typeface="Georgia"/>
              </a:rPr>
              <a:t>Compratore</a:t>
            </a:r>
            <a:endParaRPr sz="1200">
              <a:latin typeface="Georgia"/>
              <a:cs typeface="Georgia"/>
            </a:endParaRPr>
          </a:p>
          <a:p>
            <a:pPr algn="ctr" marL="28575" marR="20320">
              <a:lnSpc>
                <a:spcPct val="100000"/>
              </a:lnSpc>
              <a:spcBef>
                <a:spcPts val="1300"/>
              </a:spcBef>
            </a:pPr>
            <a:r>
              <a:rPr dirty="0" sz="1200" spc="-30">
                <a:latin typeface="Georgia"/>
                <a:cs typeface="Georgia"/>
              </a:rPr>
              <a:t>Sia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compratori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potrebbero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privati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professionali,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dunque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ciò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deduce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 </a:t>
            </a:r>
            <a:r>
              <a:rPr dirty="0" sz="1200" spc="-50">
                <a:latin typeface="Georgia"/>
                <a:cs typeface="Georgia"/>
              </a:rPr>
              <a:t>può</a:t>
            </a:r>
            <a:r>
              <a:rPr dirty="0" sz="1200" spc="-45">
                <a:latin typeface="Georgia"/>
                <a:cs typeface="Georgia"/>
              </a:rPr>
              <a:t> raccogliere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bacino</a:t>
            </a:r>
            <a:r>
              <a:rPr dirty="0" sz="1200" spc="-35">
                <a:latin typeface="Georgia"/>
                <a:cs typeface="Georgia"/>
              </a:rPr>
              <a:t> di </a:t>
            </a:r>
            <a:r>
              <a:rPr dirty="0" sz="1200" spc="-30">
                <a:latin typeface="Georgia"/>
                <a:cs typeface="Georgia"/>
              </a:rPr>
              <a:t>utenza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elevato,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formato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esempio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compratori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occasionali,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anche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30">
                <a:latin typeface="Georgia"/>
                <a:cs typeface="Georgia"/>
              </a:rPr>
              <a:t> utenti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lavorano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quotidinamente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settore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compra-vendita.</a:t>
            </a:r>
            <a:r>
              <a:rPr dirty="0" sz="1200" spc="-30">
                <a:latin typeface="Georgia"/>
                <a:cs typeface="Georgia"/>
              </a:rPr>
              <a:t> Inoltre,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sarà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fetta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utenti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vorrà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vendere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articoli: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ciò</a:t>
            </a:r>
            <a:r>
              <a:rPr dirty="0" sz="1200" spc="-35">
                <a:latin typeface="Georgia"/>
                <a:cs typeface="Georgia"/>
              </a:rPr>
              <a:t> sarà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permesso</a:t>
            </a:r>
            <a:r>
              <a:rPr dirty="0" sz="1200" spc="-50">
                <a:latin typeface="Georgia"/>
                <a:cs typeface="Georgia"/>
              </a:rPr>
              <a:t> nel</a:t>
            </a:r>
            <a:r>
              <a:rPr dirty="0" sz="1200" spc="-45">
                <a:latin typeface="Georgia"/>
                <a:cs typeface="Georgia"/>
              </a:rPr>
              <a:t> nostro</a:t>
            </a:r>
            <a:r>
              <a:rPr dirty="0" sz="1200" spc="-40">
                <a:latin typeface="Georgia"/>
                <a:cs typeface="Georgia"/>
              </a:rPr>
              <a:t> sistema </a:t>
            </a:r>
            <a:r>
              <a:rPr dirty="0" sz="1200" spc="-45">
                <a:latin typeface="Georgia"/>
                <a:cs typeface="Georgia"/>
              </a:rPr>
              <a:t>poichè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 </a:t>
            </a:r>
            <a:r>
              <a:rPr dirty="0" sz="1200" spc="-20">
                <a:latin typeface="Georgia"/>
                <a:cs typeface="Georgia"/>
              </a:rPr>
              <a:t>potra </a:t>
            </a:r>
            <a:r>
              <a:rPr dirty="0" sz="1200" spc="-45">
                <a:latin typeface="Georgia"/>
                <a:cs typeface="Georgia"/>
              </a:rPr>
              <a:t>entrare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compratore.</a:t>
            </a:r>
            <a:endParaRPr sz="1200">
              <a:latin typeface="Georgia"/>
              <a:cs typeface="Georgia"/>
            </a:endParaRPr>
          </a:p>
          <a:p>
            <a:pPr algn="ctr" marL="20955" marR="14604">
              <a:lnSpc>
                <a:spcPct val="100000"/>
              </a:lnSpc>
              <a:spcBef>
                <a:spcPts val="30"/>
              </a:spcBef>
            </a:pPr>
            <a:r>
              <a:rPr dirty="0" sz="1200" spc="-30">
                <a:latin typeface="Georgia"/>
                <a:cs typeface="Georgia"/>
              </a:rPr>
              <a:t>Dall’individuazione </a:t>
            </a:r>
            <a:r>
              <a:rPr dirty="0" sz="1200" spc="-40">
                <a:latin typeface="Georgia"/>
                <a:cs typeface="Georgia"/>
              </a:rPr>
              <a:t>del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target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utenti,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definito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3</a:t>
            </a:r>
            <a:r>
              <a:rPr dirty="0" sz="1200" spc="-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modelli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"Personas",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quali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rappresentano</a:t>
            </a:r>
            <a:r>
              <a:rPr dirty="0" sz="1200" spc="-45">
                <a:latin typeface="Georgia"/>
                <a:cs typeface="Georgia"/>
              </a:rPr>
              <a:t> rappresentazioni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fittizie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ideali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create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sulla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base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precedenti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analisi: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471096"/>
            <a:ext cx="5291571" cy="29928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20910" y="4554382"/>
            <a:ext cx="11182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latin typeface="Georgia"/>
                <a:cs typeface="Georgia"/>
              </a:rPr>
              <a:t>Persona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1: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Anna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5276550"/>
            <a:ext cx="5291571" cy="29928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6839" y="8359823"/>
            <a:ext cx="13468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latin typeface="Georgia"/>
                <a:cs typeface="Georgia"/>
              </a:rPr>
              <a:t>Persona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2: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Gianluca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283107"/>
            <a:ext cx="5291523" cy="29493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1308" y="4322848"/>
            <a:ext cx="5317490" cy="4359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latin typeface="Georgia"/>
                <a:cs typeface="Georgia"/>
              </a:rPr>
              <a:t>Persona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3: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Marco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Georgia"/>
              <a:cs typeface="Georgia"/>
            </a:endParaRPr>
          </a:p>
          <a:p>
            <a:pPr marL="1136015">
              <a:lnSpc>
                <a:spcPct val="100000"/>
              </a:lnSpc>
              <a:tabLst>
                <a:tab pos="1657985" algn="l"/>
              </a:tabLst>
            </a:pPr>
            <a:r>
              <a:rPr dirty="0" sz="1200" spc="-30" b="1">
                <a:latin typeface="Georgia"/>
                <a:cs typeface="Georgia"/>
              </a:rPr>
              <a:t>2.1.6	</a:t>
            </a:r>
            <a:r>
              <a:rPr dirty="0" sz="1200" spc="-55" b="1">
                <a:latin typeface="Georgia"/>
                <a:cs typeface="Georgia"/>
              </a:rPr>
              <a:t>Valutazione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dell’Usabilità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priori</a:t>
            </a:r>
            <a:endParaRPr sz="1200">
              <a:latin typeface="Georgia"/>
              <a:cs typeface="Georgia"/>
            </a:endParaRPr>
          </a:p>
          <a:p>
            <a:pPr algn="ctr" marL="106045" marR="98425">
              <a:lnSpc>
                <a:spcPct val="100000"/>
              </a:lnSpc>
              <a:spcBef>
                <a:spcPts val="780"/>
              </a:spcBef>
            </a:pPr>
            <a:r>
              <a:rPr dirty="0" sz="1200" spc="-10">
                <a:latin typeface="Georgia"/>
                <a:cs typeface="Georgia"/>
              </a:rPr>
              <a:t>La </a:t>
            </a:r>
            <a:r>
              <a:rPr dirty="0" sz="1200" spc="-30">
                <a:latin typeface="Georgia"/>
                <a:cs typeface="Georgia"/>
              </a:rPr>
              <a:t>valutazione </a:t>
            </a:r>
            <a:r>
              <a:rPr dirty="0" sz="1200" spc="-25">
                <a:latin typeface="Georgia"/>
                <a:cs typeface="Georgia"/>
              </a:rPr>
              <a:t>dell’usabilità a </a:t>
            </a:r>
            <a:r>
              <a:rPr dirty="0" sz="1200" spc="-45">
                <a:latin typeface="Georgia"/>
                <a:cs typeface="Georgia"/>
              </a:rPr>
              <a:t>priori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garantire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efficace,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comprensibile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utilizzabile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prima </a:t>
            </a:r>
            <a:r>
              <a:rPr dirty="0" sz="1200" spc="-27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venga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rilasciata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finali.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-35">
                <a:latin typeface="Georgia"/>
                <a:cs typeface="Georgia"/>
              </a:rPr>
              <a:t> fase,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vengono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applicati </a:t>
            </a:r>
            <a:r>
              <a:rPr dirty="0" sz="1200" spc="-40">
                <a:latin typeface="Georgia"/>
                <a:cs typeface="Georgia"/>
              </a:rPr>
              <a:t>principi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euristici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determinate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regole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permettano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analizzare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l’interfaccia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60">
                <a:latin typeface="Georgia"/>
                <a:cs typeface="Georgia"/>
              </a:rPr>
              <a:t>fine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identificare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potenziali </a:t>
            </a:r>
            <a:r>
              <a:rPr dirty="0" sz="1200" spc="-55">
                <a:latin typeface="Georgia"/>
                <a:cs typeface="Georgia"/>
              </a:rPr>
              <a:t>dinamiche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possano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creare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problemi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all’interazione</a:t>
            </a:r>
            <a:r>
              <a:rPr dirty="0" sz="1200" spc="-30">
                <a:latin typeface="Georgia"/>
                <a:cs typeface="Georgia"/>
              </a:rPr>
              <a:t> dell’utente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l’applicazione.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modello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siamo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basati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riguarda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otto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regole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d’oro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 </a:t>
            </a:r>
            <a:r>
              <a:rPr dirty="0" sz="1200" spc="-29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Ben</a:t>
            </a:r>
            <a:r>
              <a:rPr dirty="0" sz="1200" spc="-3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Schneinderman</a:t>
            </a:r>
            <a:r>
              <a:rPr dirty="0" sz="1200" spc="-70">
                <a:latin typeface="Georgia"/>
                <a:cs typeface="Georgia"/>
              </a:rPr>
              <a:t>,</a:t>
            </a:r>
            <a:r>
              <a:rPr dirty="0" sz="1200" spc="-6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uno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importanti </a:t>
            </a:r>
            <a:r>
              <a:rPr dirty="0" sz="1200" spc="-40">
                <a:latin typeface="Georgia"/>
                <a:cs typeface="Georgia"/>
              </a:rPr>
              <a:t>informatici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epoca,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nonchè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pionere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dell’interazione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uomo-computer.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Alcune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euristiche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ampiamente</a:t>
            </a:r>
            <a:r>
              <a:rPr dirty="0" sz="1200" spc="-40">
                <a:latin typeface="Georgia"/>
                <a:cs typeface="Georgia"/>
              </a:rPr>
              <a:t> conosciute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campo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dell’usabilità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state </a:t>
            </a:r>
            <a:r>
              <a:rPr dirty="0" sz="1200" spc="-45">
                <a:latin typeface="Georgia"/>
                <a:cs typeface="Georgia"/>
              </a:rPr>
              <a:t>formulate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Ben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Shneiderman,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uno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pionieri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dell’interazione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uomo-macchina.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Le </a:t>
            </a:r>
            <a:r>
              <a:rPr dirty="0" sz="1200" spc="-20">
                <a:latin typeface="Georgia"/>
                <a:cs typeface="Georgia"/>
              </a:rPr>
              <a:t>Gold </a:t>
            </a:r>
            <a:r>
              <a:rPr dirty="0" sz="1200" spc="-35">
                <a:latin typeface="Georgia"/>
                <a:cs typeface="Georgia"/>
              </a:rPr>
              <a:t>Rules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linee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guida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fondamentali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progettazione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interfacce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efficaci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usabili.</a:t>
            </a:r>
            <a:r>
              <a:rPr dirty="0" sz="1200" spc="-20">
                <a:latin typeface="Georgia"/>
                <a:cs typeface="Georgia"/>
              </a:rPr>
              <a:t> 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seguito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elenchiamo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otto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regole:</a:t>
            </a:r>
            <a:endParaRPr sz="1200">
              <a:latin typeface="Georgia"/>
              <a:cs typeface="Georgia"/>
            </a:endParaRPr>
          </a:p>
          <a:p>
            <a:pPr algn="just" marL="384175" indent="-190500">
              <a:lnSpc>
                <a:spcPct val="100000"/>
              </a:lnSpc>
              <a:spcBef>
                <a:spcPts val="134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45" b="1">
                <a:latin typeface="Georgia"/>
                <a:cs typeface="Georgia"/>
              </a:rPr>
              <a:t>Coerenza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tutti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costi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verranno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usate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terminologie,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layout,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colori,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com-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portamenti </a:t>
            </a:r>
            <a:r>
              <a:rPr dirty="0" sz="1200" spc="-50">
                <a:latin typeface="Georgia"/>
                <a:cs typeface="Georgia"/>
              </a:rPr>
              <a:t>uniformi </a:t>
            </a:r>
            <a:r>
              <a:rPr dirty="0" sz="1200" spc="-45">
                <a:latin typeface="Georgia"/>
                <a:cs typeface="Georgia"/>
              </a:rPr>
              <a:t>in </a:t>
            </a:r>
            <a:r>
              <a:rPr dirty="0" sz="1200" spc="5">
                <a:latin typeface="Georgia"/>
                <a:cs typeface="Georgia"/>
              </a:rPr>
              <a:t>tutta </a:t>
            </a:r>
            <a:r>
              <a:rPr dirty="0" sz="1200" spc="-25">
                <a:latin typeface="Georgia"/>
                <a:cs typeface="Georgia"/>
              </a:rPr>
              <a:t>l’interfaccia.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Dare </a:t>
            </a:r>
            <a:r>
              <a:rPr dirty="0" sz="1200" spc="-40">
                <a:latin typeface="Georgia"/>
                <a:cs typeface="Georgia"/>
              </a:rPr>
              <a:t>coerenza </a:t>
            </a:r>
            <a:r>
              <a:rPr dirty="0" sz="1200" spc="-15">
                <a:latin typeface="Georgia"/>
                <a:cs typeface="Georgia"/>
              </a:rPr>
              <a:t>aiuta </a:t>
            </a:r>
            <a:r>
              <a:rPr dirty="0" sz="1200" spc="-25">
                <a:latin typeface="Georgia"/>
                <a:cs typeface="Georgia"/>
              </a:rPr>
              <a:t>gli </a:t>
            </a:r>
            <a:r>
              <a:rPr dirty="0" sz="1200" spc="-30">
                <a:latin typeface="Georgia"/>
                <a:cs typeface="Georgia"/>
              </a:rPr>
              <a:t>utenti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prevedere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cosa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accadrà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seguito.</a:t>
            </a:r>
            <a:endParaRPr sz="1200">
              <a:latin typeface="Georgia"/>
              <a:cs typeface="Georgia"/>
            </a:endParaRPr>
          </a:p>
          <a:p>
            <a:pPr algn="just" marL="384175" indent="-19050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2"/>
              <a:tabLst>
                <a:tab pos="384810" algn="l"/>
              </a:tabLst>
            </a:pPr>
            <a:r>
              <a:rPr dirty="0" sz="1200" spc="-35" b="1">
                <a:latin typeface="Georgia"/>
                <a:cs typeface="Georgia"/>
              </a:rPr>
              <a:t>Usabilità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universale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303045" y="1270353"/>
            <a:ext cx="5149215" cy="5370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2565" marR="1905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L’interfaccia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avrà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scorciatoie,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comandi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rapidi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macro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per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oper-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comuni,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riducendo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tempo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sforzi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esperti.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3"/>
              <a:tabLst>
                <a:tab pos="203200" algn="l"/>
              </a:tabLst>
            </a:pPr>
            <a:r>
              <a:rPr dirty="0" sz="1200" spc="-65" b="1">
                <a:latin typeface="Georgia"/>
                <a:cs typeface="Georgia"/>
              </a:rPr>
              <a:t>Offrire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riscontri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informativi</a:t>
            </a:r>
            <a:endParaRPr sz="1200">
              <a:latin typeface="Georgia"/>
              <a:cs typeface="Georgia"/>
            </a:endParaRPr>
          </a:p>
          <a:p>
            <a:pPr algn="just" marL="202565" marR="1778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Georgia"/>
                <a:cs typeface="Georgia"/>
              </a:rPr>
              <a:t>Ad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-40">
                <a:latin typeface="Georgia"/>
                <a:cs typeface="Georgia"/>
              </a:rPr>
              <a:t> azione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 </a:t>
            </a:r>
            <a:r>
              <a:rPr dirty="0" sz="1200" spc="-35">
                <a:latin typeface="Georgia"/>
                <a:cs typeface="Georgia"/>
              </a:rPr>
              <a:t>sarà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risposta dell’interfaccia,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modo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tale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abbia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piena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cio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succendendo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momento.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4"/>
              <a:tabLst>
                <a:tab pos="203200" algn="l"/>
              </a:tabLst>
            </a:pPr>
            <a:r>
              <a:rPr dirty="0" sz="1200" spc="-50" b="1">
                <a:latin typeface="Georgia"/>
                <a:cs typeface="Georgia"/>
              </a:rPr>
              <a:t>Dialogo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con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gli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utilizzatori</a:t>
            </a:r>
            <a:endParaRPr sz="1200">
              <a:latin typeface="Georgia"/>
              <a:cs typeface="Georgia"/>
            </a:endParaRPr>
          </a:p>
          <a:p>
            <a:pPr algn="just" marL="202565" marR="17145">
              <a:lnSpc>
                <a:spcPct val="100000"/>
              </a:lnSpc>
              <a:spcBef>
                <a:spcPts val="5"/>
              </a:spcBef>
            </a:pPr>
            <a:r>
              <a:rPr dirty="0" sz="1200" spc="-30">
                <a:latin typeface="Georgia"/>
                <a:cs typeface="Georgia"/>
              </a:rPr>
              <a:t>Le </a:t>
            </a:r>
            <a:r>
              <a:rPr dirty="0" sz="1200" spc="-55">
                <a:latin typeface="Georgia"/>
                <a:cs typeface="Georgia"/>
              </a:rPr>
              <a:t>sequenze </a:t>
            </a:r>
            <a:r>
              <a:rPr dirty="0" sz="1200" spc="-35">
                <a:latin typeface="Georgia"/>
                <a:cs typeface="Georgia"/>
              </a:rPr>
              <a:t>di azioni </a:t>
            </a:r>
            <a:r>
              <a:rPr dirty="0" sz="1200" spc="-55">
                <a:latin typeface="Georgia"/>
                <a:cs typeface="Georgia"/>
              </a:rPr>
              <a:t>devono </a:t>
            </a:r>
            <a:r>
              <a:rPr dirty="0" sz="1200" spc="-60">
                <a:latin typeface="Georgia"/>
                <a:cs typeface="Georgia"/>
              </a:rPr>
              <a:t>essere </a:t>
            </a:r>
            <a:r>
              <a:rPr dirty="0" sz="1200" spc="-30">
                <a:latin typeface="Georgia"/>
                <a:cs typeface="Georgia"/>
              </a:rPr>
              <a:t>organizzate </a:t>
            </a:r>
            <a:r>
              <a:rPr dirty="0" sz="1200" spc="-50">
                <a:latin typeface="Georgia"/>
                <a:cs typeface="Georgia"/>
              </a:rPr>
              <a:t>con </a:t>
            </a:r>
            <a:r>
              <a:rPr dirty="0" sz="1200" spc="-35">
                <a:latin typeface="Georgia"/>
                <a:cs typeface="Georgia"/>
              </a:rPr>
              <a:t>un’inizio,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punto </a:t>
            </a:r>
            <a:r>
              <a:rPr dirty="0" sz="1200" spc="-55">
                <a:latin typeface="Georgia"/>
                <a:cs typeface="Georgia"/>
              </a:rPr>
              <a:t>in-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termedio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5">
                <a:latin typeface="Georgia"/>
                <a:cs typeface="Georgia"/>
              </a:rPr>
              <a:t>una conclusione.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Questo </a:t>
            </a:r>
            <a:r>
              <a:rPr dirty="0" sz="1200" spc="-35">
                <a:latin typeface="Georgia"/>
                <a:cs typeface="Georgia"/>
              </a:rPr>
              <a:t>dà </a:t>
            </a:r>
            <a:r>
              <a:rPr dirty="0" sz="1200" spc="-25">
                <a:latin typeface="Georgia"/>
                <a:cs typeface="Georgia"/>
              </a:rPr>
              <a:t>agli </a:t>
            </a:r>
            <a:r>
              <a:rPr dirty="0" sz="1200" spc="-30">
                <a:latin typeface="Georgia"/>
                <a:cs typeface="Georgia"/>
              </a:rPr>
              <a:t>utenti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60">
                <a:latin typeface="Georgia"/>
                <a:cs typeface="Georgia"/>
              </a:rPr>
              <a:t>senso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0">
                <a:latin typeface="Georgia"/>
                <a:cs typeface="Georgia"/>
              </a:rPr>
              <a:t>sollievo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raggiungimento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obiettivi.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5"/>
              <a:tabLst>
                <a:tab pos="203200" algn="l"/>
              </a:tabLst>
            </a:pPr>
            <a:r>
              <a:rPr dirty="0" sz="1200" spc="-50" b="1">
                <a:latin typeface="Georgia"/>
                <a:cs typeface="Georgia"/>
              </a:rPr>
              <a:t>Prevenire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gli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errori</a:t>
            </a:r>
            <a:endParaRPr sz="1200">
              <a:latin typeface="Georgia"/>
              <a:cs typeface="Georgia"/>
            </a:endParaRPr>
          </a:p>
          <a:p>
            <a:pPr algn="just" marL="202565" marR="508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Prevenire </a:t>
            </a:r>
            <a:r>
              <a:rPr dirty="0" sz="1200" spc="-25">
                <a:latin typeface="Georgia"/>
                <a:cs typeface="Georgia"/>
              </a:rPr>
              <a:t>gli </a:t>
            </a:r>
            <a:r>
              <a:rPr dirty="0" sz="1200" spc="-45">
                <a:latin typeface="Georgia"/>
                <a:cs typeface="Georgia"/>
              </a:rPr>
              <a:t>errori </a:t>
            </a:r>
            <a:r>
              <a:rPr dirty="0" sz="1200" spc="-60">
                <a:latin typeface="Georgia"/>
                <a:cs typeface="Georgia"/>
              </a:rPr>
              <a:t>è </a:t>
            </a:r>
            <a:r>
              <a:rPr dirty="0" sz="1200" spc="-45">
                <a:latin typeface="Georgia"/>
                <a:cs typeface="Georgia"/>
              </a:rPr>
              <a:t>fondamentale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50">
                <a:latin typeface="Georgia"/>
                <a:cs typeface="Georgia"/>
              </a:rPr>
              <a:t>offrire </a:t>
            </a:r>
            <a:r>
              <a:rPr dirty="0" sz="1200" spc="-45">
                <a:latin typeface="Georgia"/>
                <a:cs typeface="Georgia"/>
              </a:rPr>
              <a:t>una buona </a:t>
            </a:r>
            <a:r>
              <a:rPr dirty="0" sz="1200" spc="-40">
                <a:latin typeface="Georgia"/>
                <a:cs typeface="Georgia"/>
              </a:rPr>
              <a:t>esperienza </a:t>
            </a:r>
            <a:r>
              <a:rPr dirty="0" sz="1200" spc="-20">
                <a:latin typeface="Georgia"/>
                <a:cs typeface="Georgia"/>
              </a:rPr>
              <a:t>all’utente. 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questo </a:t>
            </a:r>
            <a:r>
              <a:rPr dirty="0" sz="1200" spc="-40">
                <a:latin typeface="Georgia"/>
                <a:cs typeface="Georgia"/>
              </a:rPr>
              <a:t>motivo </a:t>
            </a:r>
            <a:r>
              <a:rPr dirty="0" sz="1200" spc="-35">
                <a:latin typeface="Georgia"/>
                <a:cs typeface="Georgia"/>
              </a:rPr>
              <a:t>nell’applicazione </a:t>
            </a:r>
            <a:r>
              <a:rPr dirty="0" sz="1200" spc="-45">
                <a:latin typeface="Georgia"/>
                <a:cs typeface="Georgia"/>
              </a:rPr>
              <a:t>verranno </a:t>
            </a:r>
            <a:r>
              <a:rPr dirty="0" sz="1200" spc="-20">
                <a:latin typeface="Georgia"/>
                <a:cs typeface="Georgia"/>
              </a:rPr>
              <a:t>utilizzate </a:t>
            </a:r>
            <a:r>
              <a:rPr dirty="0" sz="1200" spc="-40">
                <a:latin typeface="Georgia"/>
                <a:cs typeface="Georgia"/>
              </a:rPr>
              <a:t>interfacce </a:t>
            </a:r>
            <a:r>
              <a:rPr dirty="0" sz="1200" spc="-30">
                <a:latin typeface="Georgia"/>
                <a:cs typeface="Georgia"/>
              </a:rPr>
              <a:t>create </a:t>
            </a:r>
            <a:r>
              <a:rPr dirty="0" sz="1200" spc="-50">
                <a:latin typeface="Georgia"/>
                <a:cs typeface="Georgia"/>
              </a:rPr>
              <a:t>in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 </a:t>
            </a:r>
            <a:r>
              <a:rPr dirty="0" sz="1200" spc="-20">
                <a:latin typeface="Georgia"/>
                <a:cs typeface="Georgia"/>
              </a:rPr>
              <a:t>tale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25">
                <a:latin typeface="Georgia"/>
                <a:cs typeface="Georgia"/>
              </a:rPr>
              <a:t>poter </a:t>
            </a:r>
            <a:r>
              <a:rPr dirty="0" sz="1200" spc="-45">
                <a:latin typeface="Georgia"/>
                <a:cs typeface="Georgia"/>
              </a:rPr>
              <a:t>dare </a:t>
            </a:r>
            <a:r>
              <a:rPr dirty="0" sz="1200" spc="-20">
                <a:latin typeface="Georgia"/>
                <a:cs typeface="Georgia"/>
              </a:rPr>
              <a:t>all’utente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range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30">
                <a:latin typeface="Georgia"/>
                <a:cs typeface="Georgia"/>
              </a:rPr>
              <a:t>possibilità </a:t>
            </a:r>
            <a:r>
              <a:rPr dirty="0" sz="1200" spc="-40">
                <a:latin typeface="Georgia"/>
                <a:cs typeface="Georgia"/>
              </a:rPr>
              <a:t>più </a:t>
            </a:r>
            <a:r>
              <a:rPr dirty="0" sz="1200" spc="-20">
                <a:latin typeface="Georgia"/>
                <a:cs typeface="Georgia"/>
              </a:rPr>
              <a:t>ristretto,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riguardi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solo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ciò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riguarda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problema.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15"/>
              </a:spcBef>
              <a:buFont typeface="Georgia"/>
              <a:buAutoNum type="arabicPeriod" startAt="6"/>
              <a:tabLst>
                <a:tab pos="203200" algn="l"/>
              </a:tabLst>
            </a:pPr>
            <a:r>
              <a:rPr dirty="0" sz="1200" spc="-55" b="1">
                <a:latin typeface="Georgia"/>
                <a:cs typeface="Georgia"/>
              </a:rPr>
              <a:t>Assicurare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la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versabilità</a:t>
            </a:r>
            <a:endParaRPr sz="1200">
              <a:latin typeface="Georgia"/>
              <a:cs typeface="Georgia"/>
            </a:endParaRPr>
          </a:p>
          <a:p>
            <a:pPr algn="just" marL="202565" marR="1714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quanto </a:t>
            </a:r>
            <a:r>
              <a:rPr dirty="0" sz="1200" spc="-35">
                <a:latin typeface="Georgia"/>
                <a:cs typeface="Georgia"/>
              </a:rPr>
              <a:t>possibile,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35">
                <a:latin typeface="Georgia"/>
                <a:cs typeface="Georgia"/>
              </a:rPr>
              <a:t>azioni </a:t>
            </a:r>
            <a:r>
              <a:rPr dirty="0" sz="1200" spc="-45">
                <a:latin typeface="Georgia"/>
                <a:cs typeface="Georgia"/>
              </a:rPr>
              <a:t>dovrebbero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reversibili.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 </a:t>
            </a:r>
            <a:r>
              <a:rPr dirty="0" sz="1200" spc="-60">
                <a:latin typeface="Georgia"/>
                <a:cs typeface="Georgia"/>
              </a:rPr>
              <a:t>modo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consapevoli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errori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possono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annullati.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7"/>
              <a:tabLst>
                <a:tab pos="203200" algn="l"/>
              </a:tabLst>
            </a:pPr>
            <a:r>
              <a:rPr dirty="0" sz="1200" spc="-45" b="1">
                <a:latin typeface="Georgia"/>
                <a:cs typeface="Georgia"/>
              </a:rPr>
              <a:t>Garantire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il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controllo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agli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just" marL="202565" marR="1714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dovrebbero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sentirsi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2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controllo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azioni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3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design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andrà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45">
                <a:latin typeface="Georgia"/>
                <a:cs typeface="Georgia"/>
              </a:rPr>
              <a:t>minimizzare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azioni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imprevedibili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darà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agli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-25">
                <a:latin typeface="Georgia"/>
                <a:cs typeface="Georgia"/>
              </a:rPr>
              <a:t> la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sensazione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padroneggiare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l’interfaccia.</a:t>
            </a:r>
            <a:endParaRPr sz="1200">
              <a:latin typeface="Georgia"/>
              <a:cs typeface="Georgia"/>
            </a:endParaRPr>
          </a:p>
          <a:p>
            <a:pPr algn="just" marL="202565" indent="-19050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8"/>
              <a:tabLst>
                <a:tab pos="203200" algn="l"/>
              </a:tabLst>
            </a:pPr>
            <a:r>
              <a:rPr dirty="0" sz="1200" spc="-55" b="1">
                <a:latin typeface="Georgia"/>
                <a:cs typeface="Georgia"/>
              </a:rPr>
              <a:t>Ridurre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il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calcolo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80" b="1">
                <a:latin typeface="Georgia"/>
                <a:cs typeface="Georgia"/>
              </a:rPr>
              <a:t>memoria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breve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termine</a:t>
            </a:r>
            <a:endParaRPr sz="1200">
              <a:latin typeface="Georgia"/>
              <a:cs typeface="Georgia"/>
            </a:endParaRPr>
          </a:p>
          <a:p>
            <a:pPr algn="just" marL="202565" marR="18415">
              <a:lnSpc>
                <a:spcPct val="100000"/>
              </a:lnSpc>
            </a:pPr>
            <a:r>
              <a:rPr dirty="0" sz="1200" spc="-45">
                <a:latin typeface="Georgia"/>
                <a:cs typeface="Georgia"/>
              </a:rPr>
              <a:t>Verranno </a:t>
            </a:r>
            <a:r>
              <a:rPr dirty="0" sz="1200" spc="-20">
                <a:latin typeface="Georgia"/>
                <a:cs typeface="Georgia"/>
              </a:rPr>
              <a:t>utilizzate </a:t>
            </a:r>
            <a:r>
              <a:rPr dirty="0" sz="1200" spc="-40">
                <a:latin typeface="Georgia"/>
                <a:cs typeface="Georgia"/>
              </a:rPr>
              <a:t>interfacce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0">
                <a:latin typeface="Georgia"/>
                <a:cs typeface="Georgia"/>
              </a:rPr>
              <a:t>minimizzino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necessità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0">
                <a:latin typeface="Georgia"/>
                <a:cs typeface="Georgia"/>
              </a:rPr>
              <a:t>ricordare </a:t>
            </a:r>
            <a:r>
              <a:rPr dirty="0" sz="1200" spc="-50">
                <a:latin typeface="Georgia"/>
                <a:cs typeface="Georgia"/>
              </a:rPr>
              <a:t>infor-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mazioni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5">
                <a:latin typeface="Georgia"/>
                <a:cs typeface="Georgia"/>
              </a:rPr>
              <a:t>diverse </a:t>
            </a:r>
            <a:r>
              <a:rPr dirty="0" sz="1200" spc="-20">
                <a:latin typeface="Georgia"/>
                <a:cs typeface="Georgia"/>
              </a:rPr>
              <a:t>parti </a:t>
            </a:r>
            <a:r>
              <a:rPr dirty="0" sz="1200" spc="-45">
                <a:latin typeface="Georgia"/>
                <a:cs typeface="Georgia"/>
              </a:rPr>
              <a:t>del </a:t>
            </a:r>
            <a:r>
              <a:rPr dirty="0" sz="1200" spc="-35">
                <a:latin typeface="Georgia"/>
                <a:cs typeface="Georgia"/>
              </a:rPr>
              <a:t>sistema, </a:t>
            </a:r>
            <a:r>
              <a:rPr dirty="0" sz="1200" spc="-30">
                <a:latin typeface="Georgia"/>
                <a:cs typeface="Georgia"/>
              </a:rPr>
              <a:t>evitando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25">
                <a:latin typeface="Georgia"/>
                <a:cs typeface="Georgia"/>
              </a:rPr>
              <a:t>l’utente </a:t>
            </a:r>
            <a:r>
              <a:rPr dirty="0" sz="1200" spc="-40">
                <a:latin typeface="Georgia"/>
                <a:cs typeface="Georgia"/>
              </a:rPr>
              <a:t>debba </a:t>
            </a:r>
            <a:r>
              <a:rPr dirty="0" sz="1200" spc="-60">
                <a:latin typeface="Georgia"/>
                <a:cs typeface="Georgia"/>
              </a:rPr>
              <a:t>memoriz-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zare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informazioni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riportare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schermata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un’altra.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203548"/>
            <a:ext cx="5320030" cy="62960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6395" algn="l"/>
              </a:tabLst>
            </a:pPr>
            <a:r>
              <a:rPr dirty="0" sz="1700" spc="-80" b="1">
                <a:latin typeface="Cambria"/>
                <a:cs typeface="Cambria"/>
              </a:rPr>
              <a:t>1	</a:t>
            </a:r>
            <a:r>
              <a:rPr dirty="0" sz="1700" b="1">
                <a:latin typeface="Cambria"/>
                <a:cs typeface="Cambria"/>
              </a:rPr>
              <a:t>Introduzione</a:t>
            </a:r>
            <a:endParaRPr sz="1700">
              <a:latin typeface="Cambria"/>
              <a:cs typeface="Cambria"/>
            </a:endParaRPr>
          </a:p>
          <a:p>
            <a:pPr algn="just" marL="12700" marR="5080">
              <a:lnSpc>
                <a:spcPct val="100000"/>
              </a:lnSpc>
              <a:spcBef>
                <a:spcPts val="1090"/>
              </a:spcBef>
            </a:pPr>
            <a:r>
              <a:rPr dirty="0" sz="1200" spc="-40">
                <a:latin typeface="Georgia"/>
                <a:cs typeface="Georgia"/>
              </a:rPr>
              <a:t>DietiDeals24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piattaforma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occupa </a:t>
            </a:r>
            <a:r>
              <a:rPr dirty="0" sz="1200" spc="-35">
                <a:latin typeface="Georgia"/>
                <a:cs typeface="Georgia"/>
              </a:rPr>
              <a:t>della </a:t>
            </a:r>
            <a:r>
              <a:rPr dirty="0" sz="1200" spc="-40">
                <a:latin typeface="Georgia"/>
                <a:cs typeface="Georgia"/>
              </a:rPr>
              <a:t>gestione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25">
                <a:latin typeface="Georgia"/>
                <a:cs typeface="Georgia"/>
              </a:rPr>
              <a:t>aste </a:t>
            </a:r>
            <a:r>
              <a:rPr dirty="0" sz="1200" spc="-50">
                <a:latin typeface="Georgia"/>
                <a:cs typeface="Georgia"/>
              </a:rPr>
              <a:t>online;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con-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un’applicazione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mobile</a:t>
            </a:r>
            <a:r>
              <a:rPr dirty="0" sz="1200" spc="-45">
                <a:latin typeface="Georgia"/>
                <a:cs typeface="Georgia"/>
              </a:rPr>
              <a:t> performante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affidabile,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progettata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offrire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un’esperienza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intuitiva,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rapida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piacevole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agli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utenti.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L’obiettivo</a:t>
            </a:r>
            <a:r>
              <a:rPr dirty="0" sz="1200" spc="2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principale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tale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permettere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compravendita</a:t>
            </a:r>
            <a:r>
              <a:rPr dirty="0" sz="1200" spc="-35">
                <a:latin typeface="Georgia"/>
                <a:cs typeface="Georgia"/>
              </a:rPr>
              <a:t> di </a:t>
            </a:r>
            <a:r>
              <a:rPr dirty="0" sz="1200" spc="-40">
                <a:latin typeface="Georgia"/>
                <a:cs typeface="Georgia"/>
              </a:rPr>
              <a:t>qualsiasi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oggetto tramite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sis-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tema di </a:t>
            </a:r>
            <a:r>
              <a:rPr dirty="0" sz="1200" spc="-30">
                <a:latin typeface="Georgia"/>
                <a:cs typeface="Georgia"/>
              </a:rPr>
              <a:t>aste </a:t>
            </a:r>
            <a:r>
              <a:rPr dirty="0" sz="1200" spc="-25">
                <a:latin typeface="Georgia"/>
                <a:cs typeface="Georgia"/>
              </a:rPr>
              <a:t>dotato </a:t>
            </a:r>
            <a:r>
              <a:rPr dirty="0" sz="1200" spc="-35">
                <a:latin typeface="Georgia"/>
                <a:cs typeface="Georgia"/>
              </a:rPr>
              <a:t>di un’interfaccia </a:t>
            </a:r>
            <a:r>
              <a:rPr dirty="0" sz="1200" spc="-40">
                <a:latin typeface="Georgia"/>
                <a:cs typeface="Georgia"/>
              </a:rPr>
              <a:t>concisa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0">
                <a:latin typeface="Georgia"/>
                <a:cs typeface="Georgia"/>
              </a:rPr>
              <a:t>facilmente </a:t>
            </a:r>
            <a:r>
              <a:rPr dirty="0" sz="1200" spc="-35">
                <a:latin typeface="Georgia"/>
                <a:cs typeface="Georgia"/>
              </a:rPr>
              <a:t>navigabile, </a:t>
            </a:r>
            <a:r>
              <a:rPr dirty="0" sz="1200" spc="-55">
                <a:latin typeface="Georgia"/>
                <a:cs typeface="Georgia"/>
              </a:rPr>
              <a:t>consentendo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 </a:t>
            </a:r>
            <a:r>
              <a:rPr dirty="0" sz="1200" spc="-40">
                <a:latin typeface="Georgia"/>
                <a:cs typeface="Georgia"/>
              </a:rPr>
              <a:t>gestione </a:t>
            </a:r>
            <a:r>
              <a:rPr dirty="0" sz="1200" spc="-45">
                <a:latin typeface="Georgia"/>
                <a:cs typeface="Georgia"/>
              </a:rPr>
              <a:t>efficiente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15">
                <a:latin typeface="Georgia"/>
                <a:cs typeface="Georgia"/>
              </a:rPr>
              <a:t>ottimizzata </a:t>
            </a:r>
            <a:r>
              <a:rPr dirty="0" sz="1200" spc="-55">
                <a:latin typeface="Georgia"/>
                <a:cs typeface="Georgia"/>
              </a:rPr>
              <a:t>anche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30">
                <a:latin typeface="Georgia"/>
                <a:cs typeface="Georgia"/>
              </a:rPr>
              <a:t>utenti </a:t>
            </a:r>
            <a:r>
              <a:rPr dirty="0" sz="1200" spc="-35">
                <a:latin typeface="Georgia"/>
                <a:cs typeface="Georgia"/>
              </a:rPr>
              <a:t>inesperti.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55">
                <a:latin typeface="Georgia"/>
                <a:cs typeface="Georgia"/>
              </a:rPr>
              <a:t>offre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entrare </a:t>
            </a:r>
            <a:r>
              <a:rPr dirty="0" sz="1200" spc="-50">
                <a:latin typeface="Georgia"/>
                <a:cs typeface="Georgia"/>
              </a:rPr>
              <a:t>con due </a:t>
            </a:r>
            <a:r>
              <a:rPr dirty="0" sz="1200" spc="-20">
                <a:latin typeface="Georgia"/>
                <a:cs typeface="Georgia"/>
              </a:rPr>
              <a:t>tipi </a:t>
            </a:r>
            <a:r>
              <a:rPr dirty="0" sz="1200" spc="-35">
                <a:latin typeface="Georgia"/>
                <a:cs typeface="Georgia"/>
              </a:rPr>
              <a:t>di account </a:t>
            </a:r>
            <a:r>
              <a:rPr dirty="0" sz="1200" spc="-45">
                <a:latin typeface="Georgia"/>
                <a:cs typeface="Georgia"/>
              </a:rPr>
              <a:t>differenti: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venditore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35">
                <a:latin typeface="Georgia"/>
                <a:cs typeface="Georgia"/>
              </a:rPr>
              <a:t>compratore,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seconda </a:t>
            </a:r>
            <a:r>
              <a:rPr dirty="0" sz="1200" spc="-45">
                <a:latin typeface="Georgia"/>
                <a:cs typeface="Georgia"/>
              </a:rPr>
              <a:t>delle nostre </a:t>
            </a:r>
            <a:r>
              <a:rPr dirty="0" sz="1200" spc="-40">
                <a:latin typeface="Georgia"/>
                <a:cs typeface="Georgia"/>
              </a:rPr>
              <a:t>esigenze.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20">
                <a:latin typeface="Georgia"/>
                <a:cs typeface="Georgia"/>
              </a:rPr>
              <a:t>Al </a:t>
            </a:r>
            <a:r>
              <a:rPr dirty="0" sz="1200" spc="-55">
                <a:latin typeface="Georgia"/>
                <a:cs typeface="Georgia"/>
              </a:rPr>
              <a:t>primo </a:t>
            </a:r>
            <a:r>
              <a:rPr dirty="0" sz="1200" spc="-40">
                <a:latin typeface="Georgia"/>
                <a:cs typeface="Georgia"/>
              </a:rPr>
              <a:t>accesso, </a:t>
            </a:r>
            <a:r>
              <a:rPr dirty="0" sz="1200" spc="-25">
                <a:latin typeface="Georgia"/>
                <a:cs typeface="Georgia"/>
              </a:rPr>
              <a:t>l’utente </a:t>
            </a:r>
            <a:r>
              <a:rPr dirty="0" sz="1200" spc="-20">
                <a:latin typeface="Georgia"/>
                <a:cs typeface="Georgia"/>
              </a:rPr>
              <a:t>potrà </a:t>
            </a:r>
            <a:r>
              <a:rPr dirty="0" sz="1200" spc="-40">
                <a:latin typeface="Georgia"/>
                <a:cs typeface="Georgia"/>
              </a:rPr>
              <a:t>registrare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0">
                <a:latin typeface="Georgia"/>
                <a:cs typeface="Georgia"/>
              </a:rPr>
              <a:t>proprio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account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scegliere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0">
                <a:latin typeface="Georgia"/>
                <a:cs typeface="Georgia"/>
              </a:rPr>
              <a:t>tipo </a:t>
            </a:r>
            <a:r>
              <a:rPr dirty="0" sz="1200" spc="-35">
                <a:latin typeface="Georgia"/>
                <a:cs typeface="Georgia"/>
              </a:rPr>
              <a:t>di account </a:t>
            </a:r>
            <a:r>
              <a:rPr dirty="0" sz="1200" spc="-55">
                <a:latin typeface="Georgia"/>
                <a:cs typeface="Georgia"/>
              </a:rPr>
              <a:t>con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 </a:t>
            </a:r>
            <a:r>
              <a:rPr dirty="0" sz="1200" spc="-45">
                <a:latin typeface="Georgia"/>
                <a:cs typeface="Georgia"/>
              </a:rPr>
              <a:t>entrare</a:t>
            </a:r>
            <a:r>
              <a:rPr dirty="0" sz="1200" spc="-40">
                <a:latin typeface="Georgia"/>
                <a:cs typeface="Georgia"/>
              </a:rPr>
              <a:t> (può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usata la </a:t>
            </a:r>
            <a:r>
              <a:rPr dirty="0" sz="1200" spc="-35">
                <a:latin typeface="Georgia"/>
                <a:cs typeface="Georgia"/>
              </a:rPr>
              <a:t>stessa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e-mail,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account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venditore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uno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compratore).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DietiDeals24,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oltre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35">
                <a:latin typeface="Georgia"/>
                <a:cs typeface="Georgia"/>
              </a:rPr>
              <a:t>garantire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30">
                <a:latin typeface="Georgia"/>
                <a:cs typeface="Georgia"/>
              </a:rPr>
              <a:t>vendita </a:t>
            </a:r>
            <a:r>
              <a:rPr dirty="0" sz="1200" spc="-35">
                <a:latin typeface="Georgia"/>
                <a:cs typeface="Georgia"/>
              </a:rPr>
              <a:t>di beni </a:t>
            </a:r>
            <a:r>
              <a:rPr dirty="0" sz="1200" spc="-25">
                <a:latin typeface="Georgia"/>
                <a:cs typeface="Georgia"/>
              </a:rPr>
              <a:t>tramite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25">
                <a:latin typeface="Georgia"/>
                <a:cs typeface="Georgia"/>
              </a:rPr>
              <a:t>aste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45">
                <a:latin typeface="Georgia"/>
                <a:cs typeface="Georgia"/>
              </a:rPr>
              <a:t>si </a:t>
            </a:r>
            <a:r>
              <a:rPr dirty="0" sz="1200" spc="-50">
                <a:latin typeface="Georgia"/>
                <a:cs typeface="Georgia"/>
              </a:rPr>
              <a:t>differenziano </a:t>
            </a:r>
            <a:r>
              <a:rPr dirty="0" sz="1200" spc="-45">
                <a:latin typeface="Georgia"/>
                <a:cs typeface="Georgia"/>
              </a:rPr>
              <a:t>in </a:t>
            </a:r>
            <a:r>
              <a:rPr dirty="0" sz="1200" spc="-80">
                <a:latin typeface="Georgia"/>
                <a:cs typeface="Georgia"/>
              </a:rPr>
              <a:t>3 </a:t>
            </a:r>
            <a:r>
              <a:rPr dirty="0" sz="1200" spc="-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tipologie,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approfondita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aste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attive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 filtrare per </a:t>
            </a:r>
            <a:r>
              <a:rPr dirty="0" sz="1200" spc="-20">
                <a:latin typeface="Georgia"/>
                <a:cs typeface="Georgia"/>
              </a:rPr>
              <a:t>tipo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15">
                <a:latin typeface="Georgia"/>
                <a:cs typeface="Georgia"/>
              </a:rPr>
              <a:t>asta, </a:t>
            </a:r>
            <a:r>
              <a:rPr dirty="0" sz="1200" spc="-30">
                <a:latin typeface="Georgia"/>
                <a:cs typeface="Georgia"/>
              </a:rPr>
              <a:t>categoria </a:t>
            </a:r>
            <a:r>
              <a:rPr dirty="0" sz="1200" spc="-35">
                <a:latin typeface="Georgia"/>
                <a:cs typeface="Georgia"/>
              </a:rPr>
              <a:t>e/o </a:t>
            </a:r>
            <a:r>
              <a:rPr dirty="0" sz="1200" spc="-40">
                <a:latin typeface="Georgia"/>
                <a:cs typeface="Georgia"/>
              </a:rPr>
              <a:t>parola </a:t>
            </a:r>
            <a:r>
              <a:rPr dirty="0" sz="1200" spc="-50">
                <a:latin typeface="Georgia"/>
                <a:cs typeface="Georgia"/>
              </a:rPr>
              <a:t>chiave; </a:t>
            </a:r>
            <a:r>
              <a:rPr dirty="0" sz="1200" spc="-45">
                <a:latin typeface="Georgia"/>
                <a:cs typeface="Georgia"/>
              </a:rPr>
              <a:t>in </a:t>
            </a:r>
            <a:r>
              <a:rPr dirty="0" sz="1200" spc="-40">
                <a:latin typeface="Georgia"/>
                <a:cs typeface="Georgia"/>
              </a:rPr>
              <a:t>più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0">
                <a:latin typeface="Georgia"/>
                <a:cs typeface="Georgia"/>
              </a:rPr>
              <a:t>usufruitore </a:t>
            </a:r>
            <a:r>
              <a:rPr dirty="0" sz="1200" spc="-55">
                <a:latin typeface="Georgia"/>
                <a:cs typeface="Georgia"/>
              </a:rPr>
              <a:t>può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gestire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personalizzare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propria</a:t>
            </a:r>
            <a:r>
              <a:rPr dirty="0" sz="1200" spc="-40">
                <a:latin typeface="Georgia"/>
                <a:cs typeface="Georgia"/>
              </a:rPr>
              <a:t> pagina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profilo,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-45">
                <a:latin typeface="Georgia"/>
                <a:cs typeface="Georgia"/>
              </a:rPr>
              <a:t> esplorare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quelle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altrui,</a:t>
            </a:r>
            <a:r>
              <a:rPr dirty="0" sz="1200" spc="2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po- </a:t>
            </a:r>
            <a:r>
              <a:rPr dirty="0" sz="1200" spc="-40">
                <a:latin typeface="Georgia"/>
                <a:cs typeface="Georgia"/>
              </a:rPr>
              <a:t> tendo </a:t>
            </a:r>
            <a:r>
              <a:rPr dirty="0" sz="1200" spc="-35">
                <a:latin typeface="Georgia"/>
                <a:cs typeface="Georgia"/>
              </a:rPr>
              <a:t>visualizzare </a:t>
            </a:r>
            <a:r>
              <a:rPr dirty="0" sz="1200">
                <a:latin typeface="Georgia"/>
                <a:cs typeface="Georgia"/>
              </a:rPr>
              <a:t>tutte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5">
                <a:latin typeface="Georgia"/>
                <a:cs typeface="Georgia"/>
              </a:rPr>
              <a:t>aste create,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quelle </a:t>
            </a:r>
            <a:r>
              <a:rPr dirty="0" sz="1200" spc="-25">
                <a:latin typeface="Georgia"/>
                <a:cs typeface="Georgia"/>
              </a:rPr>
              <a:t>vinte,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ogni singolo </a:t>
            </a:r>
            <a:r>
              <a:rPr dirty="0" sz="1200" spc="-30">
                <a:latin typeface="Georgia"/>
                <a:cs typeface="Georgia"/>
              </a:rPr>
              <a:t>utente.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venditore </a:t>
            </a:r>
            <a:r>
              <a:rPr dirty="0" sz="1200" spc="-50">
                <a:latin typeface="Georgia"/>
                <a:cs typeface="Georgia"/>
              </a:rPr>
              <a:t>può </a:t>
            </a:r>
            <a:r>
              <a:rPr dirty="0" sz="1200" spc="-40">
                <a:latin typeface="Georgia"/>
                <a:cs typeface="Georgia"/>
              </a:rPr>
              <a:t>creare </a:t>
            </a:r>
            <a:r>
              <a:rPr dirty="0" sz="1200" spc="-50">
                <a:latin typeface="Georgia"/>
                <a:cs typeface="Georgia"/>
              </a:rPr>
              <a:t>due </a:t>
            </a:r>
            <a:r>
              <a:rPr dirty="0" sz="1200" spc="-20">
                <a:latin typeface="Georgia"/>
                <a:cs typeface="Georgia"/>
              </a:rPr>
              <a:t>tipi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25">
                <a:latin typeface="Georgia"/>
                <a:cs typeface="Georgia"/>
              </a:rPr>
              <a:t>asta:</a:t>
            </a:r>
            <a:r>
              <a:rPr dirty="0" sz="1200" spc="-20">
                <a:latin typeface="Georgia"/>
                <a:cs typeface="Georgia"/>
              </a:rPr>
              <a:t> al </a:t>
            </a:r>
            <a:r>
              <a:rPr dirty="0" sz="1200" spc="-45">
                <a:latin typeface="Georgia"/>
                <a:cs typeface="Georgia"/>
              </a:rPr>
              <a:t>ribasso </a:t>
            </a:r>
            <a:r>
              <a:rPr dirty="0" sz="1200" spc="-65">
                <a:latin typeface="Georgia"/>
                <a:cs typeface="Georgia"/>
              </a:rPr>
              <a:t>o </a:t>
            </a:r>
            <a:r>
              <a:rPr dirty="0" sz="1200" spc="-40">
                <a:latin typeface="Georgia"/>
                <a:cs typeface="Georgia"/>
              </a:rPr>
              <a:t>silenziosa.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 al </a:t>
            </a:r>
            <a:r>
              <a:rPr dirty="0" sz="1200" spc="-45">
                <a:latin typeface="Georgia"/>
                <a:cs typeface="Georgia"/>
              </a:rPr>
              <a:t>ribasso </a:t>
            </a:r>
            <a:r>
              <a:rPr dirty="0" sz="1200" spc="-60">
                <a:latin typeface="Georgia"/>
                <a:cs typeface="Georgia"/>
              </a:rPr>
              <a:t>è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caratterizzata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prezzo </a:t>
            </a:r>
            <a:r>
              <a:rPr dirty="0" sz="1200" spc="-40">
                <a:latin typeface="Georgia"/>
                <a:cs typeface="Georgia"/>
              </a:rPr>
              <a:t>iniziale </a:t>
            </a:r>
            <a:r>
              <a:rPr dirty="0" sz="1200" spc="-20">
                <a:latin typeface="Georgia"/>
                <a:cs typeface="Georgia"/>
              </a:rPr>
              <a:t>stabilito </a:t>
            </a:r>
            <a:r>
              <a:rPr dirty="0" sz="1200" spc="-30">
                <a:latin typeface="Georgia"/>
                <a:cs typeface="Georgia"/>
              </a:rPr>
              <a:t>dal </a:t>
            </a:r>
            <a:r>
              <a:rPr dirty="0" sz="1200" spc="-35">
                <a:latin typeface="Georgia"/>
                <a:cs typeface="Georgia"/>
              </a:rPr>
              <a:t>venditore, da </a:t>
            </a:r>
            <a:r>
              <a:rPr dirty="0" sz="1200" spc="-50">
                <a:latin typeface="Georgia"/>
                <a:cs typeface="Georgia"/>
              </a:rPr>
              <a:t>un </a:t>
            </a:r>
            <a:r>
              <a:rPr dirty="0" sz="1200" spc="-40">
                <a:latin typeface="Georgia"/>
                <a:cs typeface="Georgia"/>
              </a:rPr>
              <a:t>timer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55">
                <a:latin typeface="Georgia"/>
                <a:cs typeface="Georgia"/>
              </a:rPr>
              <a:t>decre- </a:t>
            </a:r>
            <a:r>
              <a:rPr dirty="0" sz="1200" spc="-50">
                <a:latin typeface="Georgia"/>
                <a:cs typeface="Georgia"/>
              </a:rPr>
              <a:t> mentare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prezzo,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50">
                <a:latin typeface="Georgia"/>
                <a:cs typeface="Georgia"/>
              </a:rPr>
              <a:t>un </a:t>
            </a:r>
            <a:r>
              <a:rPr dirty="0" sz="1200" spc="-35">
                <a:latin typeface="Georgia"/>
                <a:cs typeface="Georgia"/>
              </a:rPr>
              <a:t>importo per </a:t>
            </a:r>
            <a:r>
              <a:rPr dirty="0" sz="1200" spc="-40">
                <a:latin typeface="Georgia"/>
                <a:cs typeface="Georgia"/>
              </a:rPr>
              <a:t>ciascun </a:t>
            </a:r>
            <a:r>
              <a:rPr dirty="0" sz="1200" spc="-55">
                <a:latin typeface="Georgia"/>
                <a:cs typeface="Georgia"/>
              </a:rPr>
              <a:t>decremento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prezzo </a:t>
            </a:r>
            <a:r>
              <a:rPr dirty="0" sz="1200" spc="-65">
                <a:latin typeface="Georgia"/>
                <a:cs typeface="Georgia"/>
              </a:rPr>
              <a:t>minimo 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segreto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vendere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prodotto.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raggiungimento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prezzo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minimo</a:t>
            </a:r>
            <a:r>
              <a:rPr dirty="0" sz="1200" spc="1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(tramite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decremento),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porterà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40">
                <a:latin typeface="Georgia"/>
                <a:cs typeface="Georgia"/>
              </a:rPr>
              <a:t>fallimento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dell’asta;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5">
                <a:latin typeface="Georgia"/>
                <a:cs typeface="Georgia"/>
              </a:rPr>
              <a:t>primo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compratore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50">
                <a:latin typeface="Georgia"/>
                <a:cs typeface="Georgia"/>
              </a:rPr>
              <a:t>presentare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un’offerta vincerà </a:t>
            </a:r>
            <a:r>
              <a:rPr dirty="0" sz="1200" spc="-10">
                <a:latin typeface="Georgia"/>
                <a:cs typeface="Georgia"/>
              </a:rPr>
              <a:t>l’asta.</a:t>
            </a:r>
            <a:r>
              <a:rPr dirty="0" sz="1200" spc="26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 </a:t>
            </a:r>
            <a:r>
              <a:rPr dirty="0" sz="1200" spc="-40">
                <a:latin typeface="Georgia"/>
                <a:cs typeface="Georgia"/>
              </a:rPr>
              <a:t>silenziosa,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invece,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35">
                <a:latin typeface="Georgia"/>
                <a:cs typeface="Georgia"/>
              </a:rPr>
              <a:t>venditore specifica </a:t>
            </a:r>
            <a:r>
              <a:rPr dirty="0" sz="1200" spc="-45">
                <a:latin typeface="Georgia"/>
                <a:cs typeface="Georgia"/>
              </a:rPr>
              <a:t>una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data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0">
                <a:latin typeface="Georgia"/>
                <a:cs typeface="Georgia"/>
              </a:rPr>
              <a:t>scadenza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35">
                <a:latin typeface="Georgia"/>
                <a:cs typeface="Georgia"/>
              </a:rPr>
              <a:t>compratori </a:t>
            </a:r>
            <a:r>
              <a:rPr dirty="0" sz="1200" spc="-55">
                <a:latin typeface="Georgia"/>
                <a:cs typeface="Georgia"/>
              </a:rPr>
              <a:t>possono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inviare offerte segrete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35">
                <a:latin typeface="Georgia"/>
                <a:cs typeface="Georgia"/>
              </a:rPr>
              <a:t>venditore,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potranno </a:t>
            </a:r>
            <a:r>
              <a:rPr dirty="0" sz="1200" spc="-60">
                <a:latin typeface="Georgia"/>
                <a:cs typeface="Georgia"/>
              </a:rPr>
              <a:t>essere </a:t>
            </a:r>
            <a:r>
              <a:rPr dirty="0" sz="1200" spc="-10">
                <a:latin typeface="Georgia"/>
                <a:cs typeface="Georgia"/>
              </a:rPr>
              <a:t>accettate </a:t>
            </a:r>
            <a:r>
              <a:rPr dirty="0" sz="1200" spc="-65">
                <a:latin typeface="Georgia"/>
                <a:cs typeface="Georgia"/>
              </a:rPr>
              <a:t>o </a:t>
            </a:r>
            <a:r>
              <a:rPr dirty="0" sz="1200" spc="-25">
                <a:latin typeface="Georgia"/>
                <a:cs typeface="Georgia"/>
              </a:rPr>
              <a:t>rifiutate.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L’offerta </a:t>
            </a:r>
            <a:r>
              <a:rPr dirty="0" sz="1200" spc="-10">
                <a:latin typeface="Georgia"/>
                <a:cs typeface="Georgia"/>
              </a:rPr>
              <a:t>accettata </a:t>
            </a:r>
            <a:r>
              <a:rPr dirty="0" sz="1200" spc="-35">
                <a:latin typeface="Georgia"/>
                <a:cs typeface="Georgia"/>
              </a:rPr>
              <a:t>sarà </a:t>
            </a:r>
            <a:r>
              <a:rPr dirty="0" sz="1200" spc="-40">
                <a:latin typeface="Georgia"/>
                <a:cs typeface="Georgia"/>
              </a:rPr>
              <a:t>quella </a:t>
            </a:r>
            <a:r>
              <a:rPr dirty="0" sz="1200" spc="-35">
                <a:latin typeface="Georgia"/>
                <a:cs typeface="Georgia"/>
              </a:rPr>
              <a:t>vincente.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Un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compratore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può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creare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solo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asta: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quella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inversa.</a:t>
            </a:r>
            <a:r>
              <a:rPr dirty="0" sz="1200" spc="45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tipologia,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compratore</a:t>
            </a:r>
            <a:r>
              <a:rPr dirty="0" sz="1200" spc="-35">
                <a:latin typeface="Georgia"/>
                <a:cs typeface="Georgia"/>
              </a:rPr>
              <a:t> specifica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prodotto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richiesto,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prezzo</a:t>
            </a:r>
            <a:r>
              <a:rPr dirty="0" sz="1200" spc="-40">
                <a:latin typeface="Georgia"/>
                <a:cs typeface="Georgia"/>
              </a:rPr>
              <a:t> iniziale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disposto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pagare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data </a:t>
            </a:r>
            <a:r>
              <a:rPr dirty="0" sz="1200" spc="-35">
                <a:latin typeface="Georgia"/>
                <a:cs typeface="Georgia"/>
              </a:rPr>
              <a:t>di scadenza.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venditori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dispongono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50">
                <a:latin typeface="Georgia"/>
                <a:cs typeface="Georgia"/>
              </a:rPr>
              <a:t>quel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determinato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prodotto </a:t>
            </a:r>
            <a:r>
              <a:rPr dirty="0" sz="1200" spc="-55">
                <a:latin typeface="Georgia"/>
                <a:cs typeface="Georgia"/>
              </a:rPr>
              <a:t>possono </a:t>
            </a:r>
            <a:r>
              <a:rPr dirty="0" sz="1200" spc="-35">
                <a:latin typeface="Georgia"/>
                <a:cs typeface="Georgia"/>
              </a:rPr>
              <a:t>partecipare </a:t>
            </a:r>
            <a:r>
              <a:rPr dirty="0" sz="1200" spc="-10">
                <a:latin typeface="Georgia"/>
                <a:cs typeface="Georgia"/>
              </a:rPr>
              <a:t>all’asta </a:t>
            </a:r>
            <a:r>
              <a:rPr dirty="0" sz="1200" spc="-50">
                <a:latin typeface="Georgia"/>
                <a:cs typeface="Georgia"/>
              </a:rPr>
              <a:t>presentando </a:t>
            </a:r>
            <a:r>
              <a:rPr dirty="0" sz="1200" spc="-40">
                <a:latin typeface="Georgia"/>
                <a:cs typeface="Georgia"/>
              </a:rPr>
              <a:t>offerte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40">
                <a:latin typeface="Georgia"/>
                <a:cs typeface="Georgia"/>
              </a:rPr>
              <a:t>ribasso.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20">
                <a:latin typeface="Georgia"/>
                <a:cs typeface="Georgia"/>
              </a:rPr>
              <a:t>Al </a:t>
            </a:r>
            <a:r>
              <a:rPr dirty="0" sz="1200" spc="-60">
                <a:latin typeface="Georgia"/>
                <a:cs typeface="Georgia"/>
              </a:rPr>
              <a:t>momento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 </a:t>
            </a:r>
            <a:r>
              <a:rPr dirty="0" sz="1200" spc="-40">
                <a:latin typeface="Georgia"/>
                <a:cs typeface="Georgia"/>
              </a:rPr>
              <a:t>scadenza </a:t>
            </a:r>
            <a:r>
              <a:rPr dirty="0" sz="1200" spc="-20">
                <a:latin typeface="Georgia"/>
                <a:cs typeface="Georgia"/>
              </a:rPr>
              <a:t>dell’asta,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35">
                <a:latin typeface="Georgia"/>
                <a:cs typeface="Georgia"/>
              </a:rPr>
              <a:t>venditore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l’offerta </a:t>
            </a:r>
            <a:r>
              <a:rPr dirty="0" sz="1200" spc="-40">
                <a:latin typeface="Georgia"/>
                <a:cs typeface="Georgia"/>
              </a:rPr>
              <a:t>più bassa </a:t>
            </a:r>
            <a:r>
              <a:rPr dirty="0" sz="1200" spc="-30">
                <a:latin typeface="Georgia"/>
                <a:cs typeface="Georgia"/>
              </a:rPr>
              <a:t>vince.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DietiDeals24,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dunque,</a:t>
            </a:r>
            <a:r>
              <a:rPr dirty="0" sz="1200" spc="-45">
                <a:latin typeface="Georgia"/>
                <a:cs typeface="Georgia"/>
              </a:rPr>
              <a:t> rappresenta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efficiente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grado</a:t>
            </a:r>
            <a:r>
              <a:rPr dirty="0" sz="1200" spc="-35">
                <a:latin typeface="Georgia"/>
                <a:cs typeface="Georgia"/>
              </a:rPr>
              <a:t> 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consentire</a:t>
            </a:r>
            <a:r>
              <a:rPr dirty="0" sz="1200" spc="-45">
                <a:latin typeface="Georgia"/>
                <a:cs typeface="Georgia"/>
              </a:rPr>
              <a:t> lo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scambio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prodotti tramite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0">
                <a:latin typeface="Georgia"/>
                <a:cs typeface="Georgia"/>
              </a:rPr>
              <a:t>compravendita innovativo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35">
                <a:latin typeface="Georgia"/>
                <a:cs typeface="Georgia"/>
              </a:rPr>
              <a:t>dà </a:t>
            </a:r>
            <a:r>
              <a:rPr dirty="0" sz="1200" spc="-25">
                <a:latin typeface="Georgia"/>
                <a:cs typeface="Georgia"/>
              </a:rPr>
              <a:t>la possibilità,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cliente, di </a:t>
            </a:r>
            <a:r>
              <a:rPr dirty="0" sz="1200" spc="-25">
                <a:latin typeface="Georgia"/>
                <a:cs typeface="Georgia"/>
              </a:rPr>
              <a:t>poter </a:t>
            </a:r>
            <a:r>
              <a:rPr dirty="0" sz="1200" spc="-45">
                <a:latin typeface="Georgia"/>
                <a:cs typeface="Georgia"/>
              </a:rPr>
              <a:t>generare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35">
                <a:latin typeface="Georgia"/>
                <a:cs typeface="Georgia"/>
              </a:rPr>
              <a:t>partecipare </a:t>
            </a:r>
            <a:r>
              <a:rPr dirty="0" sz="1200" spc="-30">
                <a:latin typeface="Georgia"/>
                <a:cs typeface="Georgia"/>
              </a:rPr>
              <a:t>ad </a:t>
            </a:r>
            <a:r>
              <a:rPr dirty="0" sz="1200" spc="-25">
                <a:latin typeface="Georgia"/>
                <a:cs typeface="Georgia"/>
              </a:rPr>
              <a:t>aste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diverso </a:t>
            </a:r>
            <a:r>
              <a:rPr dirty="0" sz="1200" spc="-20">
                <a:latin typeface="Georgia"/>
                <a:cs typeface="Georgia"/>
              </a:rPr>
              <a:t>tipo </a:t>
            </a:r>
            <a:r>
              <a:rPr dirty="0" sz="1200" spc="-45">
                <a:latin typeface="Georgia"/>
                <a:cs typeface="Georgia"/>
              </a:rPr>
              <a:t>in base </a:t>
            </a:r>
            <a:r>
              <a:rPr dirty="0" sz="1200" spc="-30">
                <a:latin typeface="Georgia"/>
                <a:cs typeface="Georgia"/>
              </a:rPr>
              <a:t>alle </a:t>
            </a:r>
            <a:r>
              <a:rPr dirty="0" sz="1200" spc="-50">
                <a:latin typeface="Georgia"/>
                <a:cs typeface="Georgia"/>
              </a:rPr>
              <a:t>proprie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necessità.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73708" y="1239987"/>
            <a:ext cx="5264150" cy="56654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43815">
              <a:lnSpc>
                <a:spcPct val="100000"/>
              </a:lnSpc>
              <a:spcBef>
                <a:spcPts val="135"/>
              </a:spcBef>
            </a:pPr>
            <a:r>
              <a:rPr dirty="0" sz="1400" spc="45" b="1">
                <a:latin typeface="Palatino Linotype"/>
                <a:cs typeface="Palatino Linotype"/>
              </a:rPr>
              <a:t>Test</a:t>
            </a:r>
            <a:r>
              <a:rPr dirty="0" sz="1400" spc="15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50" b="1">
                <a:latin typeface="Palatino Linotype"/>
                <a:cs typeface="Palatino Linotype"/>
              </a:rPr>
              <a:t> </a:t>
            </a:r>
            <a:r>
              <a:rPr dirty="0" sz="1400" spc="30" b="1">
                <a:latin typeface="Palatino Linotype"/>
                <a:cs typeface="Palatino Linotype"/>
              </a:rPr>
              <a:t>usabilità</a:t>
            </a:r>
            <a:endParaRPr sz="1400">
              <a:latin typeface="Palatino Linotype"/>
              <a:cs typeface="Palatino Linotype"/>
            </a:endParaRPr>
          </a:p>
          <a:p>
            <a:pPr algn="ctr" marL="12700" marR="56515">
              <a:lnSpc>
                <a:spcPct val="100000"/>
              </a:lnSpc>
              <a:spcBef>
                <a:spcPts val="1380"/>
              </a:spcBef>
            </a:pP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completato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valutazione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dell’usabilità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priori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eseguendo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Test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usabilità, il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scopo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quello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assegnare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completare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tramite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mock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up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Figma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osservare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risultati.</a:t>
            </a:r>
            <a:endParaRPr sz="1200">
              <a:latin typeface="Georgia"/>
              <a:cs typeface="Georgia"/>
            </a:endParaRPr>
          </a:p>
          <a:p>
            <a:pPr algn="ctr" marR="42545">
              <a:lnSpc>
                <a:spcPct val="100000"/>
              </a:lnSpc>
              <a:spcBef>
                <a:spcPts val="15"/>
              </a:spcBef>
            </a:pPr>
            <a:r>
              <a:rPr dirty="0" sz="1200" spc="-45">
                <a:latin typeface="Georgia"/>
                <a:cs typeface="Georgia"/>
              </a:rPr>
              <a:t>Nello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specifico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preso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valutatori:</a:t>
            </a:r>
            <a:endParaRPr sz="1200">
              <a:latin typeface="Georgia"/>
              <a:cs typeface="Georgia"/>
            </a:endParaRPr>
          </a:p>
          <a:p>
            <a:pPr marL="331470" indent="-19050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32105" algn="l"/>
              </a:tabLst>
            </a:pPr>
            <a:r>
              <a:rPr dirty="0" sz="1200" spc="-50" b="1">
                <a:latin typeface="Georgia"/>
                <a:cs typeface="Georgia"/>
              </a:rPr>
              <a:t>Maria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Bassa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tecnologica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 marL="33147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 startAt="2"/>
              <a:tabLst>
                <a:tab pos="332105" algn="l"/>
              </a:tabLst>
            </a:pPr>
            <a:r>
              <a:rPr dirty="0" sz="1200" spc="-50" b="1">
                <a:latin typeface="Georgia"/>
                <a:cs typeface="Georgia"/>
              </a:rPr>
              <a:t>Luca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Georgia"/>
                <a:cs typeface="Georgia"/>
              </a:rPr>
              <a:t>Alta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tecnologica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 marL="33147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 startAt="3"/>
              <a:tabLst>
                <a:tab pos="332105" algn="l"/>
              </a:tabLst>
            </a:pPr>
            <a:r>
              <a:rPr dirty="0" sz="1200" spc="-70" b="1">
                <a:latin typeface="Georgia"/>
                <a:cs typeface="Georgia"/>
              </a:rPr>
              <a:t>Francesco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Bassa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tecnologica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alta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 algn="ctr" marR="43815">
              <a:lnSpc>
                <a:spcPct val="100000"/>
              </a:lnSpc>
              <a:spcBef>
                <a:spcPts val="1300"/>
              </a:spcBef>
            </a:pPr>
            <a:r>
              <a:rPr dirty="0" sz="1200" spc="-60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effettuate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task</a:t>
            </a:r>
            <a:r>
              <a:rPr dirty="0" sz="1200" spc="-45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marL="332105" indent="-191135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332740" algn="l"/>
              </a:tabLst>
            </a:pPr>
            <a:r>
              <a:rPr dirty="0" sz="1200" spc="-35">
                <a:latin typeface="Georgia"/>
                <a:cs typeface="Georgia"/>
              </a:rPr>
              <a:t>Registrazione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marL="332105" indent="-19113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32740" algn="l"/>
              </a:tabLst>
            </a:pPr>
            <a:r>
              <a:rPr dirty="0" sz="1200" spc="-30">
                <a:latin typeface="Georgia"/>
                <a:cs typeface="Georgia"/>
              </a:rPr>
              <a:t>Creazione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32105" indent="-19113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32740" algn="l"/>
              </a:tabLst>
            </a:pPr>
            <a:r>
              <a:rPr dirty="0" sz="1200" spc="-40">
                <a:latin typeface="Georgia"/>
                <a:cs typeface="Georgia"/>
              </a:rPr>
              <a:t>Presentazione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un’offerta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500">
              <a:latin typeface="Georgia"/>
              <a:cs typeface="Georgia"/>
            </a:endParaRPr>
          </a:p>
          <a:p>
            <a:pPr algn="ctr" marR="43815">
              <a:lnSpc>
                <a:spcPct val="100000"/>
              </a:lnSpc>
              <a:spcBef>
                <a:spcPts val="1015"/>
              </a:spcBef>
            </a:pPr>
            <a:r>
              <a:rPr dirty="0" sz="1200" spc="-30">
                <a:latin typeface="Georgia"/>
                <a:cs typeface="Georgia"/>
              </a:rPr>
              <a:t>L’</a:t>
            </a:r>
            <a:r>
              <a:rPr dirty="0" sz="1200" spc="-30" b="1">
                <a:latin typeface="Georgia"/>
                <a:cs typeface="Georgia"/>
              </a:rPr>
              <a:t>esito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sarà:</a:t>
            </a:r>
            <a:endParaRPr sz="1200">
              <a:latin typeface="Georgia"/>
              <a:cs typeface="Georgia"/>
            </a:endParaRPr>
          </a:p>
          <a:p>
            <a:pPr marL="331470" indent="-19050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32105" algn="l"/>
              </a:tabLst>
            </a:pPr>
            <a:r>
              <a:rPr dirty="0" sz="1200" spc="-35" b="1">
                <a:latin typeface="Georgia"/>
                <a:cs typeface="Georgia"/>
              </a:rPr>
              <a:t>S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(Success)</a:t>
            </a:r>
            <a:r>
              <a:rPr dirty="0" sz="1200" spc="-45">
                <a:latin typeface="Georgia"/>
                <a:cs typeface="Georgia"/>
              </a:rPr>
              <a:t>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avuto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successo;</a:t>
            </a:r>
            <a:endParaRPr sz="1200">
              <a:latin typeface="Georgia"/>
              <a:cs typeface="Georgia"/>
            </a:endParaRPr>
          </a:p>
          <a:p>
            <a:pPr marL="331470" marR="508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32105" algn="l"/>
              </a:tabLst>
            </a:pPr>
            <a:r>
              <a:rPr dirty="0" sz="1200" spc="75" b="1">
                <a:latin typeface="Georgia"/>
                <a:cs typeface="Georgia"/>
              </a:rPr>
              <a:t>P</a:t>
            </a:r>
            <a:r>
              <a:rPr dirty="0" sz="1200" spc="22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(Partial)</a:t>
            </a:r>
            <a:r>
              <a:rPr dirty="0" sz="1200" spc="-30">
                <a:latin typeface="Georgia"/>
                <a:cs typeface="Georgia"/>
              </a:rPr>
              <a:t>,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se 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ha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avuto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successo,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ma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problemi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riscontrati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durante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procedura;</a:t>
            </a:r>
            <a:endParaRPr sz="1200">
              <a:latin typeface="Georgia"/>
              <a:cs typeface="Georgia"/>
            </a:endParaRPr>
          </a:p>
          <a:p>
            <a:pPr marL="331470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32105" algn="l"/>
              </a:tabLst>
            </a:pPr>
            <a:r>
              <a:rPr dirty="0" sz="1200" spc="35" b="1">
                <a:latin typeface="Georgia"/>
                <a:cs typeface="Georgia"/>
              </a:rPr>
              <a:t>F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(Failure)</a:t>
            </a:r>
            <a:r>
              <a:rPr dirty="0" sz="1200" spc="-50">
                <a:latin typeface="Georgia"/>
                <a:cs typeface="Georgia"/>
              </a:rPr>
              <a:t>,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fallito.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2483015" y="1270353"/>
            <a:ext cx="2594610" cy="57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risultati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ottenuti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95" b="1">
                <a:latin typeface="Georgia"/>
                <a:cs typeface="Georgia"/>
              </a:rPr>
              <a:t>sono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seguenti: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200" spc="-55" b="1">
                <a:latin typeface="Georgia"/>
                <a:cs typeface="Georgia"/>
              </a:rPr>
              <a:t>Task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5" b="1">
                <a:latin typeface="Georgia"/>
                <a:cs typeface="Georgia"/>
              </a:rPr>
              <a:t>1: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16033" y="1991004"/>
          <a:ext cx="1330960" cy="759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99916" y="2883050"/>
            <a:ext cx="5607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 b="1">
                <a:latin typeface="Georgia"/>
                <a:cs typeface="Georgia"/>
              </a:rPr>
              <a:t>Task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2: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16033" y="3240240"/>
          <a:ext cx="1330960" cy="759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499916" y="4132285"/>
            <a:ext cx="5607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 b="1">
                <a:latin typeface="Georgia"/>
                <a:cs typeface="Georgia"/>
              </a:rPr>
              <a:t>Task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3: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16033" y="4489475"/>
          <a:ext cx="1330960" cy="759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125626" y="5570598"/>
            <a:ext cx="5308600" cy="1125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3429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latin typeface="Georgia"/>
                <a:cs typeface="Georgia"/>
              </a:rPr>
              <a:t>Abbiamo </a:t>
            </a:r>
            <a:r>
              <a:rPr dirty="0" sz="1200" spc="-40">
                <a:latin typeface="Georgia"/>
                <a:cs typeface="Georgia"/>
              </a:rPr>
              <a:t>assegnato </a:t>
            </a:r>
            <a:r>
              <a:rPr dirty="0" sz="1200" spc="65">
                <a:latin typeface="Georgia"/>
                <a:cs typeface="Georgia"/>
              </a:rPr>
              <a:t>1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0">
                <a:latin typeface="Georgia"/>
                <a:cs typeface="Georgia"/>
              </a:rPr>
              <a:t>task </a:t>
            </a:r>
            <a:r>
              <a:rPr dirty="0" sz="1200" spc="-30">
                <a:latin typeface="Georgia"/>
                <a:cs typeface="Georgia"/>
              </a:rPr>
              <a:t>svolte </a:t>
            </a:r>
            <a:r>
              <a:rPr dirty="0" sz="1200" spc="-50">
                <a:latin typeface="Georgia"/>
                <a:cs typeface="Georgia"/>
              </a:rPr>
              <a:t>con successo </a:t>
            </a:r>
            <a:r>
              <a:rPr dirty="0" sz="1200" spc="-10">
                <a:latin typeface="Georgia"/>
                <a:cs typeface="Georgia"/>
              </a:rPr>
              <a:t>(S),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70">
                <a:latin typeface="Georgia"/>
                <a:cs typeface="Georgia"/>
              </a:rPr>
              <a:t>0.5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0">
                <a:latin typeface="Georgia"/>
                <a:cs typeface="Georgia"/>
              </a:rPr>
              <a:t>task </a:t>
            </a:r>
            <a:r>
              <a:rPr dirty="0" sz="1200" spc="-35">
                <a:latin typeface="Georgia"/>
                <a:cs typeface="Georgia"/>
              </a:rPr>
              <a:t>svolte </a:t>
            </a:r>
            <a:r>
              <a:rPr dirty="0" sz="1200" spc="-30">
                <a:latin typeface="Georgia"/>
                <a:cs typeface="Georgia"/>
              </a:rPr>
              <a:t> parzialmente(P)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155">
                <a:latin typeface="Georgia"/>
                <a:cs typeface="Georgia"/>
              </a:rPr>
              <a:t>0</a:t>
            </a:r>
            <a:r>
              <a:rPr dirty="0" sz="1200" spc="-1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0">
                <a:latin typeface="Georgia"/>
                <a:cs typeface="Georgia"/>
              </a:rPr>
              <a:t>task fallite.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tasso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50">
                <a:latin typeface="Georgia"/>
                <a:cs typeface="Georgia"/>
              </a:rPr>
              <a:t>successo </a:t>
            </a:r>
            <a:r>
              <a:rPr dirty="0" sz="1200" spc="-45">
                <a:latin typeface="Georgia"/>
                <a:cs typeface="Georgia"/>
              </a:rPr>
              <a:t>viene </a:t>
            </a:r>
            <a:r>
              <a:rPr dirty="0" sz="1200" spc="-25">
                <a:latin typeface="Georgia"/>
                <a:cs typeface="Georgia"/>
              </a:rPr>
              <a:t>calcolato </a:t>
            </a:r>
            <a:r>
              <a:rPr dirty="0" sz="1200" spc="-60">
                <a:latin typeface="Georgia"/>
                <a:cs typeface="Georgia"/>
              </a:rPr>
              <a:t>come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rapporto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somma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valore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assegnato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valore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assegnato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alle</a:t>
            </a:r>
            <a:endParaRPr sz="1200">
              <a:latin typeface="Georgia"/>
              <a:cs typeface="Georgia"/>
            </a:endParaRPr>
          </a:p>
          <a:p>
            <a:pPr algn="just" marL="785495">
              <a:lnSpc>
                <a:spcPct val="100000"/>
              </a:lnSpc>
              <a:spcBef>
                <a:spcPts val="15"/>
              </a:spcBef>
            </a:pPr>
            <a:r>
              <a:rPr dirty="0" sz="1200" spc="-20">
                <a:latin typeface="Georgia"/>
                <a:cs typeface="Georgia"/>
              </a:rPr>
              <a:t>task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numero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totale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attività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eseguite.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200" spc="-45">
                <a:latin typeface="Georgia"/>
                <a:cs typeface="Georgia"/>
              </a:rPr>
              <a:t>Nel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nostro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tasso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seguente: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2060" y="7216404"/>
            <a:ext cx="29083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100">
                <a:latin typeface="Georgia"/>
                <a:cs typeface="Georgia"/>
              </a:rPr>
              <a:t>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310"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6359" y="7320557"/>
            <a:ext cx="3575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Calibri"/>
                <a:cs typeface="Calibri"/>
              </a:rPr>
              <a:t>7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310">
                <a:latin typeface="Calibri"/>
                <a:cs typeface="Calibri"/>
              </a:rPr>
              <a:t>+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7295" y="7216404"/>
            <a:ext cx="1409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310"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84563" y="7089039"/>
            <a:ext cx="1707514" cy="43942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1057910" algn="l"/>
                <a:tab pos="1619885" algn="l"/>
              </a:tabLst>
            </a:pP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</a:t>
            </a:r>
            <a:r>
              <a:rPr dirty="0" u="sng" sz="1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110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·</a:t>
            </a:r>
            <a:r>
              <a:rPr dirty="0" u="sng" sz="1200" spc="-160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3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+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dirty="0" u="sng" sz="12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110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·</a:t>
            </a:r>
            <a:r>
              <a:rPr dirty="0" u="sng" sz="1200" spc="-160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</a:t>
            </a:r>
            <a:r>
              <a:rPr dirty="0" u="sng" sz="1200" spc="-10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.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3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+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  <a:p>
            <a:pPr algn="r" marR="438150">
              <a:lnSpc>
                <a:spcPct val="100000"/>
              </a:lnSpc>
              <a:spcBef>
                <a:spcPts val="185"/>
              </a:spcBef>
            </a:pPr>
            <a:r>
              <a:rPr dirty="0" sz="1200" spc="-25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2409" y="7320557"/>
            <a:ext cx="996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9422" y="7216404"/>
            <a:ext cx="87884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6865" algn="l"/>
              </a:tabLst>
            </a:pPr>
            <a:r>
              <a:rPr dirty="0" sz="1200" spc="310">
                <a:latin typeface="Calibri"/>
                <a:cs typeface="Calibri"/>
              </a:rPr>
              <a:t>=</a:t>
            </a:r>
            <a:r>
              <a:rPr dirty="0" sz="1200" spc="310">
                <a:latin typeface="Calibri"/>
                <a:cs typeface="Calibri"/>
              </a:rPr>
              <a:t>	</a:t>
            </a:r>
            <a:r>
              <a:rPr dirty="0" sz="1200" spc="-55" i="1">
                <a:latin typeface="Verdana"/>
                <a:cs typeface="Verdana"/>
              </a:rPr>
              <a:t>≈</a:t>
            </a:r>
            <a:r>
              <a:rPr dirty="0" sz="1200" spc="-90" i="1">
                <a:latin typeface="Verdana"/>
                <a:cs typeface="Verdana"/>
              </a:rPr>
              <a:t> </a:t>
            </a:r>
            <a:r>
              <a:rPr dirty="0" sz="1200" spc="-25">
                <a:latin typeface="Calibri"/>
                <a:cs typeface="Calibri"/>
              </a:rPr>
              <a:t>0</a:t>
            </a:r>
            <a:r>
              <a:rPr dirty="0" sz="1200" spc="-10" i="1">
                <a:latin typeface="Arial"/>
                <a:cs typeface="Arial"/>
              </a:rPr>
              <a:t>.</a:t>
            </a:r>
            <a:r>
              <a:rPr dirty="0" sz="1200" spc="20">
                <a:latin typeface="Calibri"/>
                <a:cs typeface="Calibri"/>
              </a:rPr>
              <a:t>89%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3162731" y="1270353"/>
            <a:ext cx="123444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2.1.7</a:t>
            </a:r>
            <a:r>
              <a:rPr dirty="0" sz="1200" spc="-10" b="1">
                <a:latin typeface="Georgia"/>
                <a:cs typeface="Georgia"/>
              </a:rPr>
              <a:t>	</a:t>
            </a:r>
            <a:r>
              <a:rPr dirty="0" sz="1200" spc="-55" b="1">
                <a:latin typeface="Georgia"/>
                <a:cs typeface="Georgia"/>
              </a:rPr>
              <a:t>Glossario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80579" y="1684756"/>
          <a:ext cx="5001895" cy="688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5340"/>
                <a:gridCol w="421640"/>
                <a:gridCol w="3757295"/>
              </a:tblGrid>
              <a:tr h="188518"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Termine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API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Interfaccia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permette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diverse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comu-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nicare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loro.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Database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organizzato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memorizzazione,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recupero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dati.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95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Framework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Struttura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base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può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svilup-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pato.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Frontend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Parte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un’applicazione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interagisce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diret-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tamente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l’utente.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Backend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Parte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un’applicazione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gestisce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logica,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operazioni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background.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RESTful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API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Stile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architettura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web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utilizza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metodi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35">
                          <a:latin typeface="Georgia"/>
                          <a:cs typeface="Georgia"/>
                        </a:rPr>
                        <a:t>HTTP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basa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sui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principi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REST.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633730" algn="l"/>
                        </a:tabLst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UML	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(Unified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58519" algn="l"/>
                        </a:tabLst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M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delin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Lan- 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guage)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Linguaggio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modellazione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standard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specificare,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sualizzare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documentare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componenti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sistema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software.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443865" algn="l"/>
                        </a:tabLst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Use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Case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rappresenta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interazioni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tori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casi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d’uso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sistema.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Sequence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oggetti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interagis-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cono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sequenza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temporale.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Statechart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698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descrive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stati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oggetto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transizioni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questi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stati.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Personas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Rappresentazioni</a:t>
                      </a:r>
                      <a:r>
                        <a:rPr dirty="0" sz="1200" spc="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fittizie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utenti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ideali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basate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dati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ricerca,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utilizzate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guidare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decisioni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design.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Usabilità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Misura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può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utilizzato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speci-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fici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utenti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raggiungere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obiettivi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specifici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efficacia,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efficienza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soddisfazione.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95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Android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operativo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mobile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sviluppato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Google,</a:t>
                      </a:r>
                      <a:r>
                        <a:rPr dirty="0" sz="1200" spc="1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utiliz-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zato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vasta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gamma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dispositivi.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Spring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Boot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Framework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facilita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creazione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standalone,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basate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Spring,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possono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eseguite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configurazione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minima.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JPA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Specifica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della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persistenza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dei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dati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relazionali.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7974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Testing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Processo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esecuzione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identificare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bug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verificare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soddisfi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requisiti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speci-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ficati.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80579" y="1283055"/>
          <a:ext cx="5001895" cy="5396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980"/>
                <a:gridCol w="3757295"/>
              </a:tblGrid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5" b="1">
                          <a:latin typeface="Georgia"/>
                          <a:cs typeface="Georgia"/>
                        </a:rPr>
                        <a:t>Termine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JUnit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Framework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testing</a:t>
                      </a:r>
                      <a:r>
                        <a:rPr dirty="0" sz="1200" spc="43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3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43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linguaggio</a:t>
                      </a:r>
                      <a:r>
                        <a:rPr dirty="0" sz="1200" spc="4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3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program-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mazione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Java.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Client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Dispositivo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accede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forniti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server.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Server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Dispositivo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fornisce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uno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più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client.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35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Protocollo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trasferimento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ipertesti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utilizzato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web.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AWS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Piattaforma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cloud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Amazon,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in-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clude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vasta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gamma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calcolo,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storage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database.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EC2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Servizio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AWS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fornisce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capacità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calcolo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scalabile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nel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cloud.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Docker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16000" algn="l"/>
                          <a:tab pos="1381760" algn="l"/>
                          <a:tab pos="1652905" algn="l"/>
                          <a:tab pos="2470785" algn="l"/>
                          <a:tab pos="2708910" algn="l"/>
                          <a:tab pos="3611879" algn="l"/>
                        </a:tabLst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Piattaforma	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	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creazione,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	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deployment	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l’esecuzione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container.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D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k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er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m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p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ose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Strumento</a:t>
                      </a:r>
                      <a:r>
                        <a:rPr dirty="0" sz="1200" spc="22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definire</a:t>
                      </a:r>
                      <a:r>
                        <a:rPr dirty="0" sz="1200" spc="4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4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gestire</a:t>
                      </a:r>
                      <a:r>
                        <a:rPr dirty="0" sz="1200" spc="4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4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multi-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container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Docker.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PostgreSQL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relazionale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open-source.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Retrofit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Libreria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Android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facilita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comunicazione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web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basati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REST.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SonarQube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Piattaforma</a:t>
                      </a:r>
                      <a:r>
                        <a:rPr dirty="0" sz="1200" spc="4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open-source</a:t>
                      </a:r>
                      <a:r>
                        <a:rPr dirty="0" sz="1200" spc="2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8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l’analisi</a:t>
                      </a:r>
                      <a:r>
                        <a:rPr dirty="0" sz="1200" spc="4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continua</a:t>
                      </a:r>
                      <a:r>
                        <a:rPr dirty="0" sz="1200" spc="48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della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qualità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codice.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Mock-up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Prototipo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funzionante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un’applicazione,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utilizzato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dimostrare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testare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design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dell’interfaccia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utente.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Container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Unità</a:t>
                      </a:r>
                      <a:r>
                        <a:rPr dirty="0" sz="1200" spc="6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standardizzata</a:t>
                      </a:r>
                      <a:r>
                        <a:rPr dirty="0" sz="1200" spc="6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4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impacchetta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codice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sue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dipendenze,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consentendo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l’esecuzione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dell’applicazione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modo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rapido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affidabile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da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ambiente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all’altro.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8956" y="1128118"/>
            <a:ext cx="5161915" cy="15779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383665">
              <a:lnSpc>
                <a:spcPct val="100000"/>
              </a:lnSpc>
              <a:spcBef>
                <a:spcPts val="1015"/>
              </a:spcBef>
              <a:tabLst>
                <a:tab pos="1840230" algn="l"/>
              </a:tabLst>
            </a:pPr>
            <a:r>
              <a:rPr dirty="0" sz="1400" spc="85" b="1">
                <a:latin typeface="Palatino Linotype"/>
                <a:cs typeface="Palatino Linotype"/>
              </a:rPr>
              <a:t>2.2	</a:t>
            </a:r>
            <a:r>
              <a:rPr dirty="0" sz="1400" spc="20" b="1">
                <a:latin typeface="Palatino Linotype"/>
                <a:cs typeface="Palatino Linotype"/>
              </a:rPr>
              <a:t>Specifica</a:t>
            </a:r>
            <a:r>
              <a:rPr dirty="0" sz="1400" spc="145" b="1">
                <a:latin typeface="Palatino Linotype"/>
                <a:cs typeface="Palatino Linotype"/>
              </a:rPr>
              <a:t> </a:t>
            </a:r>
            <a:r>
              <a:rPr dirty="0" sz="1400" b="1">
                <a:latin typeface="Palatino Linotype"/>
                <a:cs typeface="Palatino Linotype"/>
              </a:rPr>
              <a:t>dei</a:t>
            </a:r>
            <a:r>
              <a:rPr dirty="0" sz="1400" spc="145" b="1">
                <a:latin typeface="Palatino Linotype"/>
                <a:cs typeface="Palatino Linotype"/>
              </a:rPr>
              <a:t> </a:t>
            </a:r>
            <a:r>
              <a:rPr dirty="0" sz="1400" spc="25" b="1">
                <a:latin typeface="Palatino Linotype"/>
                <a:cs typeface="Palatino Linotype"/>
              </a:rPr>
              <a:t>Requisiti</a:t>
            </a:r>
            <a:endParaRPr sz="1400">
              <a:latin typeface="Palatino Linotype"/>
              <a:cs typeface="Palatino Linotype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735"/>
              </a:spcBef>
            </a:pPr>
            <a:r>
              <a:rPr dirty="0" sz="1200" spc="-40">
                <a:latin typeface="Georgia"/>
                <a:cs typeface="Georgia"/>
              </a:rPr>
              <a:t>Nella</a:t>
            </a:r>
            <a:r>
              <a:rPr dirty="0" sz="1200" spc="-35">
                <a:latin typeface="Georgia"/>
                <a:cs typeface="Georgia"/>
              </a:rPr>
              <a:t> specifica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requisiti,</a:t>
            </a:r>
            <a:r>
              <a:rPr dirty="0" sz="1200" spc="-30">
                <a:latin typeface="Georgia"/>
                <a:cs typeface="Georgia"/>
              </a:rPr>
              <a:t> 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requisiti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raccolti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fase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analisi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vengono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documentati </a:t>
            </a:r>
            <a:r>
              <a:rPr dirty="0" sz="1200" spc="-30">
                <a:latin typeface="Georgia"/>
                <a:cs typeface="Georgia"/>
              </a:rPr>
              <a:t>dettagliatamente, </a:t>
            </a:r>
            <a:r>
              <a:rPr dirty="0" sz="1200" spc="-50">
                <a:latin typeface="Georgia"/>
                <a:cs typeface="Georgia"/>
              </a:rPr>
              <a:t>descrivendo</a:t>
            </a:r>
            <a:r>
              <a:rPr dirty="0" sz="1200" spc="-45">
                <a:latin typeface="Georgia"/>
                <a:cs typeface="Georgia"/>
              </a:rPr>
              <a:t> 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maniera</a:t>
            </a:r>
            <a:r>
              <a:rPr dirty="0" sz="1200" spc="-45">
                <a:latin typeface="Georgia"/>
                <a:cs typeface="Georgia"/>
              </a:rPr>
              <a:t> precisa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cosa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fare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modo.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seguito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mostrati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diagrammi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UML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sviluppati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durante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fase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analisi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requisiti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progetto.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Georgia"/>
              <a:cs typeface="Georgia"/>
            </a:endParaRPr>
          </a:p>
          <a:p>
            <a:pPr marL="1018540">
              <a:lnSpc>
                <a:spcPct val="100000"/>
              </a:lnSpc>
              <a:tabLst>
                <a:tab pos="1540510" algn="l"/>
              </a:tabLst>
            </a:pPr>
            <a:r>
              <a:rPr dirty="0" sz="1200" spc="-25" b="1">
                <a:latin typeface="Georgia"/>
                <a:cs typeface="Georgia"/>
              </a:rPr>
              <a:t>2.2.1	</a:t>
            </a:r>
            <a:r>
              <a:rPr dirty="0" sz="1200" spc="-35" b="1">
                <a:latin typeface="Georgia"/>
                <a:cs typeface="Georgia"/>
              </a:rPr>
              <a:t>Classi,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oggetti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relazioni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analisi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7725" y="3139602"/>
            <a:ext cx="16357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Entità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510756"/>
            <a:ext cx="5292070" cy="49206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4193" y="1270353"/>
            <a:ext cx="22834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29"/>
            <a:ext cx="5291880" cy="4003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0495" y="1270353"/>
            <a:ext cx="21297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30"/>
            <a:ext cx="5292068" cy="44389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1379" y="1270353"/>
            <a:ext cx="23088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604"/>
            <a:ext cx="5291881" cy="40950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4206" y="1270353"/>
            <a:ext cx="27825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42"/>
            <a:ext cx="5292005" cy="40734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1575" y="1270353"/>
            <a:ext cx="302831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Personalizzazione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61"/>
            <a:ext cx="5291841" cy="397981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203548"/>
            <a:ext cx="5318125" cy="6628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66395" indent="-354330">
              <a:lnSpc>
                <a:spcPct val="100000"/>
              </a:lnSpc>
              <a:spcBef>
                <a:spcPts val="120"/>
              </a:spcBef>
              <a:buFont typeface="Cambria"/>
              <a:buAutoNum type="arabicPlain" startAt="2"/>
              <a:tabLst>
                <a:tab pos="366395" algn="l"/>
                <a:tab pos="367030" algn="l"/>
              </a:tabLst>
            </a:pPr>
            <a:r>
              <a:rPr dirty="0" sz="1700" spc="20" b="1">
                <a:latin typeface="Cambria"/>
                <a:cs typeface="Cambria"/>
              </a:rPr>
              <a:t>Requisiti</a:t>
            </a:r>
            <a:r>
              <a:rPr dirty="0" sz="1700" spc="17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Software</a:t>
            </a:r>
            <a:endParaRPr sz="1700">
              <a:latin typeface="Cambria"/>
              <a:cs typeface="Cambria"/>
            </a:endParaRPr>
          </a:p>
          <a:p>
            <a:pPr lvl="1" marL="468630" indent="-456565">
              <a:lnSpc>
                <a:spcPct val="100000"/>
              </a:lnSpc>
              <a:spcBef>
                <a:spcPts val="1235"/>
              </a:spcBef>
              <a:buFont typeface="Palatino Linotype"/>
              <a:buAutoNum type="arabicPeriod"/>
              <a:tabLst>
                <a:tab pos="468630" algn="l"/>
                <a:tab pos="469265" algn="l"/>
              </a:tabLst>
            </a:pPr>
            <a:r>
              <a:rPr dirty="0" sz="1400" spc="15" b="1">
                <a:latin typeface="Palatino Linotype"/>
                <a:cs typeface="Palatino Linotype"/>
              </a:rPr>
              <a:t>Analisi</a:t>
            </a:r>
            <a:r>
              <a:rPr dirty="0" sz="1400" spc="150" b="1">
                <a:latin typeface="Palatino Linotype"/>
                <a:cs typeface="Palatino Linotype"/>
              </a:rPr>
              <a:t> </a:t>
            </a:r>
            <a:r>
              <a:rPr dirty="0" sz="1400" b="1">
                <a:latin typeface="Palatino Linotype"/>
                <a:cs typeface="Palatino Linotype"/>
              </a:rPr>
              <a:t>dei</a:t>
            </a:r>
            <a:r>
              <a:rPr dirty="0" sz="1400" spc="155" b="1">
                <a:latin typeface="Palatino Linotype"/>
                <a:cs typeface="Palatino Linotype"/>
              </a:rPr>
              <a:t> </a:t>
            </a:r>
            <a:r>
              <a:rPr dirty="0" sz="1400" spc="25" b="1">
                <a:latin typeface="Palatino Linotype"/>
                <a:cs typeface="Palatino Linotype"/>
              </a:rPr>
              <a:t>Requisiti</a:t>
            </a:r>
            <a:endParaRPr sz="1400">
              <a:latin typeface="Palatino Linotype"/>
              <a:cs typeface="Palatino Linotype"/>
            </a:endParaRPr>
          </a:p>
          <a:p>
            <a:pPr algn="just" marL="12700" marR="5715">
              <a:lnSpc>
                <a:spcPct val="100000"/>
              </a:lnSpc>
              <a:spcBef>
                <a:spcPts val="740"/>
              </a:spcBef>
            </a:pPr>
            <a:r>
              <a:rPr dirty="0" sz="1200" spc="-35">
                <a:latin typeface="Georgia"/>
                <a:cs typeface="Georgia"/>
              </a:rPr>
              <a:t>Nell’analisi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requisiti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vengono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mostrate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interfacce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50">
                <a:latin typeface="Georgia"/>
                <a:cs typeface="Georgia"/>
              </a:rPr>
              <a:t>deve </a:t>
            </a:r>
            <a:r>
              <a:rPr dirty="0" sz="1200" spc="-40">
                <a:latin typeface="Georgia"/>
                <a:cs typeface="Georgia"/>
              </a:rPr>
              <a:t>soddisfare, </a:t>
            </a:r>
            <a:r>
              <a:rPr dirty="0" sz="1200" spc="-35">
                <a:latin typeface="Georgia"/>
                <a:cs typeface="Georgia"/>
              </a:rPr>
              <a:t>per garantire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30">
                <a:latin typeface="Georgia"/>
                <a:cs typeface="Georgia"/>
              </a:rPr>
              <a:t>prodotto </a:t>
            </a:r>
            <a:r>
              <a:rPr dirty="0" sz="1200" spc="-50">
                <a:latin typeface="Georgia"/>
                <a:cs typeface="Georgia"/>
              </a:rPr>
              <a:t>finale </a:t>
            </a:r>
            <a:r>
              <a:rPr dirty="0" sz="1200" spc="-40">
                <a:latin typeface="Georgia"/>
                <a:cs typeface="Georgia"/>
              </a:rPr>
              <a:t>risponda </a:t>
            </a:r>
            <a:r>
              <a:rPr dirty="0" sz="1200" spc="-30">
                <a:latin typeface="Georgia"/>
                <a:cs typeface="Georgia"/>
              </a:rPr>
              <a:t>alle </a:t>
            </a:r>
            <a:r>
              <a:rPr dirty="0" sz="1200" spc="-50">
                <a:latin typeface="Georgia"/>
                <a:cs typeface="Georgia"/>
              </a:rPr>
              <a:t>esigenze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degli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utenti.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Georgia"/>
              <a:cs typeface="Georgia"/>
            </a:endParaRPr>
          </a:p>
          <a:p>
            <a:pPr lvl="2" marL="534035" indent="-521970">
              <a:lnSpc>
                <a:spcPct val="100000"/>
              </a:lnSpc>
              <a:buFont typeface="Georgia"/>
              <a:buAutoNum type="arabicPeriod"/>
              <a:tabLst>
                <a:tab pos="534035" algn="l"/>
                <a:tab pos="534670" algn="l"/>
              </a:tabLst>
            </a:pPr>
            <a:r>
              <a:rPr dirty="0" sz="1200" spc="-45" b="1">
                <a:latin typeface="Georgia"/>
                <a:cs typeface="Georgia"/>
              </a:rPr>
              <a:t>Requisit</a:t>
            </a:r>
            <a:r>
              <a:rPr dirty="0" sz="1200" spc="-45" b="1">
                <a:latin typeface="Georgia"/>
                <a:cs typeface="Georgia"/>
              </a:rPr>
              <a:t>i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del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algn="just" marL="12700" marR="5715">
              <a:lnSpc>
                <a:spcPct val="100000"/>
              </a:lnSpc>
              <a:spcBef>
                <a:spcPts val="780"/>
              </a:spcBef>
            </a:pPr>
            <a:r>
              <a:rPr dirty="0" sz="1200" spc="-2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seguito </a:t>
            </a:r>
            <a:r>
              <a:rPr dirty="0" sz="1200" spc="-65">
                <a:latin typeface="Georgia"/>
                <a:cs typeface="Georgia"/>
              </a:rPr>
              <a:t>sono </a:t>
            </a:r>
            <a:r>
              <a:rPr dirty="0" sz="1200" spc="-30">
                <a:latin typeface="Georgia"/>
                <a:cs typeface="Georgia"/>
              </a:rPr>
              <a:t>elencati i </a:t>
            </a:r>
            <a:r>
              <a:rPr dirty="0" sz="1200" spc="-40">
                <a:latin typeface="Georgia"/>
                <a:cs typeface="Georgia"/>
              </a:rPr>
              <a:t>requisiti funzionali </a:t>
            </a:r>
            <a:r>
              <a:rPr dirty="0" sz="1200" spc="-45">
                <a:latin typeface="Georgia"/>
                <a:cs typeface="Georgia"/>
              </a:rPr>
              <a:t>del </a:t>
            </a:r>
            <a:r>
              <a:rPr dirty="0" sz="1200" spc="-35">
                <a:latin typeface="Georgia"/>
                <a:cs typeface="Georgia"/>
              </a:rPr>
              <a:t>sistema, </a:t>
            </a:r>
            <a:r>
              <a:rPr dirty="0" sz="1200" spc="-25">
                <a:latin typeface="Georgia"/>
                <a:cs typeface="Georgia"/>
              </a:rPr>
              <a:t>ottenuti </a:t>
            </a:r>
            <a:r>
              <a:rPr dirty="0" sz="1200" spc="-35">
                <a:latin typeface="Georgia"/>
                <a:cs typeface="Georgia"/>
              </a:rPr>
              <a:t>da un’analisi </a:t>
            </a:r>
            <a:r>
              <a:rPr dirty="0" sz="1200" spc="-50">
                <a:latin typeface="Georgia"/>
                <a:cs typeface="Georgia"/>
              </a:rPr>
              <a:t>dei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requisiti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utente:</a:t>
            </a:r>
            <a:endParaRPr sz="1200">
              <a:latin typeface="Georgia"/>
              <a:cs typeface="Georgia"/>
            </a:endParaRPr>
          </a:p>
          <a:p>
            <a:pPr lvl="3" marL="384175" indent="-190500">
              <a:lnSpc>
                <a:spcPct val="100000"/>
              </a:lnSpc>
              <a:spcBef>
                <a:spcPts val="130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40" b="1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  <a:p>
            <a:pPr algn="just" marL="384175" marR="5715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registrarsi</a:t>
            </a:r>
            <a:r>
              <a:rPr dirty="0" sz="1200" spc="-35">
                <a:latin typeface="Georgia"/>
                <a:cs typeface="Georgia"/>
              </a:rPr>
              <a:t> e/o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effettuare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login;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L’autenticazione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può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effettuata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anche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mediante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Google.</a:t>
            </a:r>
            <a:endParaRPr sz="1200">
              <a:latin typeface="Georgia"/>
              <a:cs typeface="Georgia"/>
            </a:endParaRPr>
          </a:p>
          <a:p>
            <a:pPr lvl="3" marL="38417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2"/>
              <a:tabLst>
                <a:tab pos="384810" algn="l"/>
              </a:tabLst>
            </a:pP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30">
                <a:latin typeface="Georgia"/>
                <a:cs typeface="Georgia"/>
              </a:rPr>
              <a:t>permette ad </a:t>
            </a:r>
            <a:r>
              <a:rPr dirty="0" sz="1200" spc="-45">
                <a:latin typeface="Georgia"/>
                <a:cs typeface="Georgia"/>
              </a:rPr>
              <a:t>ogni </a:t>
            </a:r>
            <a:r>
              <a:rPr dirty="0" sz="1200" spc="-35">
                <a:latin typeface="Georgia"/>
                <a:cs typeface="Georgia"/>
              </a:rPr>
              <a:t>utente di </a:t>
            </a:r>
            <a:r>
              <a:rPr dirty="0" sz="1200" spc="-40">
                <a:latin typeface="Georgia"/>
                <a:cs typeface="Georgia"/>
              </a:rPr>
              <a:t>cercare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5">
                <a:latin typeface="Georgia"/>
                <a:cs typeface="Georgia"/>
              </a:rPr>
              <a:t>aste </a:t>
            </a:r>
            <a:r>
              <a:rPr dirty="0" sz="1200" spc="-45">
                <a:latin typeface="Georgia"/>
                <a:cs typeface="Georgia"/>
              </a:rPr>
              <a:t>presenti </a:t>
            </a:r>
            <a:r>
              <a:rPr dirty="0" sz="1200" spc="-50">
                <a:latin typeface="Georgia"/>
                <a:cs typeface="Georgia"/>
              </a:rPr>
              <a:t>nel </a:t>
            </a:r>
            <a:r>
              <a:rPr dirty="0" sz="1200" spc="-35">
                <a:latin typeface="Georgia"/>
                <a:cs typeface="Georgia"/>
              </a:rPr>
              <a:t>sistema,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filtrare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categoria,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parola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chiave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entrambe.</a:t>
            </a:r>
            <a:endParaRPr sz="1200">
              <a:latin typeface="Georgia"/>
              <a:cs typeface="Georgia"/>
            </a:endParaRPr>
          </a:p>
          <a:p>
            <a:pPr lvl="3" marL="38417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3"/>
              <a:tabLst>
                <a:tab pos="384810" algn="l"/>
              </a:tabLst>
            </a:pP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0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25">
                <a:latin typeface="Georgia"/>
                <a:cs typeface="Georgia"/>
              </a:rPr>
              <a:t>permette, </a:t>
            </a:r>
            <a:r>
              <a:rPr dirty="0" sz="1200" spc="-45">
                <a:latin typeface="Georgia"/>
                <a:cs typeface="Georgia"/>
              </a:rPr>
              <a:t>in base </a:t>
            </a:r>
            <a:r>
              <a:rPr dirty="0" sz="1200" spc="-20">
                <a:latin typeface="Georgia"/>
                <a:cs typeface="Georgia"/>
              </a:rPr>
              <a:t>al tipo </a:t>
            </a:r>
            <a:r>
              <a:rPr dirty="0" sz="1200" spc="-30">
                <a:latin typeface="Georgia"/>
                <a:cs typeface="Georgia"/>
              </a:rPr>
              <a:t>dell’utente,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25">
                <a:latin typeface="Georgia"/>
                <a:cs typeface="Georgia"/>
              </a:rPr>
              <a:t>poter </a:t>
            </a:r>
            <a:r>
              <a:rPr dirty="0" sz="1200" spc="-40">
                <a:latin typeface="Georgia"/>
                <a:cs typeface="Georgia"/>
              </a:rPr>
              <a:t>creare </a:t>
            </a:r>
            <a:r>
              <a:rPr dirty="0" sz="1200" spc="-25">
                <a:latin typeface="Georgia"/>
                <a:cs typeface="Georgia"/>
              </a:rPr>
              <a:t>tre </a:t>
            </a:r>
            <a:r>
              <a:rPr dirty="0" sz="1200" spc="-20">
                <a:latin typeface="Georgia"/>
                <a:cs typeface="Georgia"/>
              </a:rPr>
              <a:t>tipi </a:t>
            </a:r>
            <a:r>
              <a:rPr dirty="0" sz="1200" spc="-45">
                <a:latin typeface="Georgia"/>
                <a:cs typeface="Georgia"/>
              </a:rPr>
              <a:t>dif- </a:t>
            </a:r>
            <a:r>
              <a:rPr dirty="0" sz="1200" spc="-40">
                <a:latin typeface="Georgia"/>
                <a:cs typeface="Georgia"/>
              </a:rPr>
              <a:t> ferenti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aste:  </a:t>
            </a:r>
            <a:r>
              <a:rPr dirty="0" sz="1200" spc="-40">
                <a:latin typeface="Georgia"/>
                <a:cs typeface="Georgia"/>
              </a:rPr>
              <a:t>inversa,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ribasso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silenziosa.</a:t>
            </a:r>
            <a:endParaRPr sz="1200">
              <a:latin typeface="Georgia"/>
              <a:cs typeface="Georgia"/>
            </a:endParaRPr>
          </a:p>
          <a:p>
            <a:pPr lvl="3" marL="38417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4"/>
              <a:tabLst>
                <a:tab pos="38481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offerte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30">
                <a:latin typeface="Georgia"/>
                <a:cs typeface="Georgia"/>
              </a:rPr>
              <a:t>permette ad </a:t>
            </a:r>
            <a:r>
              <a:rPr dirty="0" sz="1200" spc="-45">
                <a:latin typeface="Georgia"/>
                <a:cs typeface="Georgia"/>
              </a:rPr>
              <a:t>ogni </a:t>
            </a:r>
            <a:r>
              <a:rPr dirty="0" sz="1200" spc="-35">
                <a:latin typeface="Georgia"/>
                <a:cs typeface="Georgia"/>
              </a:rPr>
              <a:t>utente di </a:t>
            </a:r>
            <a:r>
              <a:rPr dirty="0" sz="1200" spc="-50">
                <a:latin typeface="Georgia"/>
                <a:cs typeface="Georgia"/>
              </a:rPr>
              <a:t>presentare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offerte </a:t>
            </a:r>
            <a:r>
              <a:rPr dirty="0" sz="1200" spc="-35">
                <a:latin typeface="Georgia"/>
                <a:cs typeface="Georgia"/>
              </a:rPr>
              <a:t>per partecipare </a:t>
            </a:r>
            <a:r>
              <a:rPr dirty="0" sz="1200" spc="-30">
                <a:latin typeface="Georgia"/>
                <a:cs typeface="Georgia"/>
              </a:rPr>
              <a:t>ad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aste.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offerte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gestite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differente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base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asta.</a:t>
            </a:r>
            <a:endParaRPr sz="1200">
              <a:latin typeface="Georgia"/>
              <a:cs typeface="Georgia"/>
            </a:endParaRPr>
          </a:p>
          <a:p>
            <a:pPr algn="just" lvl="3" marL="384175" indent="-19050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5"/>
              <a:tabLst>
                <a:tab pos="384810" algn="l"/>
              </a:tabLst>
            </a:pPr>
            <a:r>
              <a:rPr dirty="0" sz="1200" spc="-60" b="1">
                <a:latin typeface="Georgia"/>
                <a:cs typeface="Georgia"/>
              </a:rPr>
              <a:t>Personalizzazione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  <a:p>
            <a:pPr algn="just" marL="384175" marR="5715">
              <a:lnSpc>
                <a:spcPct val="100000"/>
              </a:lnSpc>
              <a:spcBef>
                <a:spcPts val="5"/>
              </a:spcBef>
            </a:pP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 </a:t>
            </a:r>
            <a:r>
              <a:rPr dirty="0" sz="1200" spc="-35">
                <a:latin typeface="Georgia"/>
                <a:cs typeface="Georgia"/>
              </a:rPr>
              <a:t>ad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ogni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personalizzare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0">
                <a:latin typeface="Georgia"/>
                <a:cs typeface="Georgia"/>
              </a:rPr>
              <a:t>proprio</a:t>
            </a:r>
            <a:r>
              <a:rPr dirty="0" sz="1200" spc="-45">
                <a:latin typeface="Georgia"/>
                <a:cs typeface="Georgia"/>
              </a:rPr>
              <a:t> profilo,</a:t>
            </a:r>
            <a:r>
              <a:rPr dirty="0" sz="1200" spc="-40">
                <a:latin typeface="Georgia"/>
                <a:cs typeface="Georgia"/>
              </a:rPr>
              <a:t> ag-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giungendo </a:t>
            </a:r>
            <a:r>
              <a:rPr dirty="0" sz="1200" spc="-25">
                <a:latin typeface="Georgia"/>
                <a:cs typeface="Georgia"/>
              </a:rPr>
              <a:t>foto, </a:t>
            </a:r>
            <a:r>
              <a:rPr dirty="0" sz="1200" spc="-35">
                <a:latin typeface="Georgia"/>
                <a:cs typeface="Georgia"/>
              </a:rPr>
              <a:t>short bio, </a:t>
            </a:r>
            <a:r>
              <a:rPr dirty="0" sz="1200" spc="-30">
                <a:latin typeface="Georgia"/>
                <a:cs typeface="Georgia"/>
              </a:rPr>
              <a:t>sito </a:t>
            </a:r>
            <a:r>
              <a:rPr dirty="0" sz="1200" spc="-55">
                <a:latin typeface="Georgia"/>
                <a:cs typeface="Georgia"/>
              </a:rPr>
              <a:t>web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5">
                <a:latin typeface="Georgia"/>
                <a:cs typeface="Georgia"/>
              </a:rPr>
              <a:t>paese, </a:t>
            </a:r>
            <a:r>
              <a:rPr dirty="0" sz="1200" spc="-65">
                <a:latin typeface="Georgia"/>
                <a:cs typeface="Georgia"/>
              </a:rPr>
              <a:t>o </a:t>
            </a:r>
            <a:r>
              <a:rPr dirty="0" sz="1200" spc="-50">
                <a:latin typeface="Georgia"/>
                <a:cs typeface="Georgia"/>
              </a:rPr>
              <a:t>modificare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propria password.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può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visualizzare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profilo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creatore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un’asta.</a:t>
            </a:r>
            <a:endParaRPr sz="1200">
              <a:latin typeface="Georgia"/>
              <a:cs typeface="Georgia"/>
            </a:endParaRPr>
          </a:p>
          <a:p>
            <a:pPr algn="just" lvl="3" marL="384175" indent="-19050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6"/>
              <a:tabLst>
                <a:tab pos="384810" algn="l"/>
              </a:tabLst>
            </a:pPr>
            <a:r>
              <a:rPr dirty="0" sz="1200" spc="-40" b="1">
                <a:latin typeface="Georgia"/>
                <a:cs typeface="Georgia"/>
              </a:rPr>
              <a:t>Gestione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50">
                <a:latin typeface="Georgia"/>
                <a:cs typeface="Georgia"/>
              </a:rPr>
              <a:t>dispone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una </a:t>
            </a:r>
            <a:r>
              <a:rPr dirty="0" sz="1200" spc="-50">
                <a:latin typeface="Georgia"/>
                <a:cs typeface="Georgia"/>
              </a:rPr>
              <a:t>sezione </a:t>
            </a:r>
            <a:r>
              <a:rPr dirty="0" sz="1200" spc="-30">
                <a:latin typeface="Georgia"/>
                <a:cs typeface="Georgia"/>
              </a:rPr>
              <a:t>dedicata alle </a:t>
            </a:r>
            <a:r>
              <a:rPr dirty="0" sz="1200" spc="-40">
                <a:latin typeface="Georgia"/>
                <a:cs typeface="Georgia"/>
              </a:rPr>
              <a:t>notifiche, </a:t>
            </a:r>
            <a:r>
              <a:rPr dirty="0" sz="1200" spc="-45">
                <a:latin typeface="Georgia"/>
                <a:cs typeface="Georgia"/>
              </a:rPr>
              <a:t>in </a:t>
            </a:r>
            <a:r>
              <a:rPr dirty="0" sz="1200" spc="-35">
                <a:latin typeface="Georgia"/>
                <a:cs typeface="Georgia"/>
              </a:rPr>
              <a:t>cui </a:t>
            </a:r>
            <a:r>
              <a:rPr dirty="0" sz="1200" spc="-45">
                <a:latin typeface="Georgia"/>
                <a:cs typeface="Georgia"/>
              </a:rPr>
              <a:t>ogni </a:t>
            </a:r>
            <a:r>
              <a:rPr dirty="0" sz="1200" spc="-35">
                <a:latin typeface="Georgia"/>
                <a:cs typeface="Georgia"/>
              </a:rPr>
              <a:t>utente </a:t>
            </a:r>
            <a:r>
              <a:rPr dirty="0" sz="1200" spc="-55">
                <a:latin typeface="Georgia"/>
                <a:cs typeface="Georgia"/>
              </a:rPr>
              <a:t>può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visualizzarle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50">
                <a:latin typeface="Georgia"/>
                <a:cs typeface="Georgia"/>
              </a:rPr>
              <a:t>rimuoverle.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Un </a:t>
            </a:r>
            <a:r>
              <a:rPr dirty="0" sz="1200" spc="-35">
                <a:latin typeface="Georgia"/>
                <a:cs typeface="Georgia"/>
              </a:rPr>
              <a:t>utente </a:t>
            </a:r>
            <a:r>
              <a:rPr dirty="0" sz="1200" spc="-40">
                <a:latin typeface="Georgia"/>
                <a:cs typeface="Georgia"/>
              </a:rPr>
              <a:t>riceve </a:t>
            </a:r>
            <a:r>
              <a:rPr dirty="0" sz="1200" spc="-45">
                <a:latin typeface="Georgia"/>
                <a:cs typeface="Georgia"/>
              </a:rPr>
              <a:t>una </a:t>
            </a:r>
            <a:r>
              <a:rPr dirty="0" sz="1200" spc="-35">
                <a:latin typeface="Georgia"/>
                <a:cs typeface="Georgia"/>
              </a:rPr>
              <a:t>notifica </a:t>
            </a:r>
            <a:r>
              <a:rPr dirty="0" sz="1200" spc="-50">
                <a:latin typeface="Georgia"/>
                <a:cs typeface="Georgia"/>
              </a:rPr>
              <a:t>quando </a:t>
            </a:r>
            <a:r>
              <a:rPr dirty="0" sz="1200" spc="-45">
                <a:latin typeface="Georgia"/>
                <a:cs typeface="Georgia"/>
              </a:rPr>
              <a:t>si </a:t>
            </a:r>
            <a:r>
              <a:rPr dirty="0" sz="1200" spc="-30">
                <a:latin typeface="Georgia"/>
                <a:cs typeface="Georgia"/>
              </a:rPr>
              <a:t>aggiudica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quando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creata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conclude.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0462" y="1270353"/>
            <a:ext cx="25501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Class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Gestione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19"/>
            <a:ext cx="5292003" cy="39365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919" y="1171055"/>
            <a:ext cx="5300980" cy="16135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150620">
              <a:lnSpc>
                <a:spcPct val="100000"/>
              </a:lnSpc>
              <a:spcBef>
                <a:spcPts val="875"/>
              </a:spcBef>
              <a:tabLst>
                <a:tab pos="1672589" algn="l"/>
              </a:tabLst>
            </a:pPr>
            <a:r>
              <a:rPr dirty="0" sz="1200" spc="-60" b="1">
                <a:latin typeface="Georgia"/>
                <a:cs typeface="Georgia"/>
              </a:rPr>
              <a:t>2.2.2	</a:t>
            </a:r>
            <a:r>
              <a:rPr dirty="0" sz="1200" spc="-55" b="1">
                <a:latin typeface="Georgia"/>
                <a:cs typeface="Georgia"/>
              </a:rPr>
              <a:t>Diagrammi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sequenza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analisi</a:t>
            </a:r>
            <a:endParaRPr sz="1200">
              <a:latin typeface="Georgia"/>
              <a:cs typeface="Georgia"/>
            </a:endParaRPr>
          </a:p>
          <a:p>
            <a:pPr algn="just" marL="12700" marR="5080" indent="4445">
              <a:lnSpc>
                <a:spcPct val="100000"/>
              </a:lnSpc>
              <a:spcBef>
                <a:spcPts val="775"/>
              </a:spcBef>
            </a:pPr>
            <a:r>
              <a:rPr dirty="0" sz="1200" spc="-2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seguito </a:t>
            </a:r>
            <a:r>
              <a:rPr dirty="0" sz="1200" spc="-65">
                <a:latin typeface="Georgia"/>
                <a:cs typeface="Georgia"/>
              </a:rPr>
              <a:t>sono </a:t>
            </a:r>
            <a:r>
              <a:rPr dirty="0" sz="1200" spc="-30">
                <a:latin typeface="Georgia"/>
                <a:cs typeface="Georgia"/>
              </a:rPr>
              <a:t>elencati i </a:t>
            </a:r>
            <a:r>
              <a:rPr dirty="0" sz="1200" spc="-55">
                <a:latin typeface="Georgia"/>
                <a:cs typeface="Georgia"/>
              </a:rPr>
              <a:t>sequence </a:t>
            </a:r>
            <a:r>
              <a:rPr dirty="0" sz="1200" spc="-40">
                <a:latin typeface="Georgia"/>
                <a:cs typeface="Georgia"/>
              </a:rPr>
              <a:t>diagram,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40">
                <a:latin typeface="Georgia"/>
                <a:cs typeface="Georgia"/>
              </a:rPr>
              <a:t>quali </a:t>
            </a:r>
            <a:r>
              <a:rPr dirty="0" sz="1200" spc="-50">
                <a:latin typeface="Georgia"/>
                <a:cs typeface="Georgia"/>
              </a:rPr>
              <a:t>mostrano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40">
                <a:latin typeface="Georgia"/>
                <a:cs typeface="Georgia"/>
              </a:rPr>
              <a:t>interazioni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40">
                <a:latin typeface="Georgia"/>
                <a:cs typeface="Georgia"/>
              </a:rPr>
              <a:t> varie </a:t>
            </a:r>
            <a:r>
              <a:rPr dirty="0" sz="1200" spc="-45">
                <a:latin typeface="Georgia"/>
                <a:cs typeface="Georgia"/>
              </a:rPr>
              <a:t>componenti software del </a:t>
            </a:r>
            <a:r>
              <a:rPr dirty="0" sz="1200" spc="-40">
                <a:latin typeface="Georgia"/>
                <a:cs typeface="Georgia"/>
              </a:rPr>
              <a:t>sistema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0">
                <a:latin typeface="Georgia"/>
                <a:cs typeface="Georgia"/>
              </a:rPr>
              <a:t>l’ordine </a:t>
            </a:r>
            <a:r>
              <a:rPr dirty="0" sz="1200" spc="-45">
                <a:latin typeface="Georgia"/>
                <a:cs typeface="Georgia"/>
              </a:rPr>
              <a:t>in </a:t>
            </a:r>
            <a:r>
              <a:rPr dirty="0" sz="1200" spc="-35">
                <a:latin typeface="Georgia"/>
                <a:cs typeface="Georgia"/>
              </a:rPr>
              <a:t>cui </a:t>
            </a:r>
            <a:r>
              <a:rPr dirty="0" sz="1200" spc="-45">
                <a:latin typeface="Georgia"/>
                <a:cs typeface="Georgia"/>
              </a:rPr>
              <a:t>avvengono </a:t>
            </a:r>
            <a:r>
              <a:rPr dirty="0" sz="1200" spc="-10">
                <a:latin typeface="Georgia"/>
                <a:cs typeface="Georgia"/>
              </a:rPr>
              <a:t>tali </a:t>
            </a:r>
            <a:r>
              <a:rPr dirty="0" sz="1200" spc="-35">
                <a:latin typeface="Georgia"/>
                <a:cs typeface="Georgia"/>
              </a:rPr>
              <a:t>operazioni, </a:t>
            </a:r>
            <a:r>
              <a:rPr dirty="0" sz="1200" spc="-30">
                <a:latin typeface="Georgia"/>
                <a:cs typeface="Georgia"/>
              </a:rPr>
              <a:t> ideati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fase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analisi.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particolare,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d’uso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presi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sono:</a:t>
            </a:r>
            <a:endParaRPr sz="1200">
              <a:latin typeface="Georgia"/>
              <a:cs typeface="Georgia"/>
            </a:endParaRPr>
          </a:p>
          <a:p>
            <a:pPr marL="375285" indent="-190500">
              <a:lnSpc>
                <a:spcPct val="100000"/>
              </a:lnSpc>
              <a:spcBef>
                <a:spcPts val="1310"/>
              </a:spcBef>
              <a:buFont typeface="Georgia"/>
              <a:buAutoNum type="arabicPeriod"/>
              <a:tabLst>
                <a:tab pos="375920" algn="l"/>
              </a:tabLst>
            </a:pP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un’asta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7528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592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un’offerta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un’asta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910" y="3284649"/>
            <a:ext cx="30003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 b="1">
                <a:latin typeface="Georgia"/>
                <a:cs typeface="Georgia"/>
              </a:rPr>
              <a:t>Sequence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Crea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655777"/>
            <a:ext cx="5821349" cy="37979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16417" y="1270353"/>
            <a:ext cx="3878579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 b="1">
                <a:latin typeface="Georgia"/>
                <a:cs typeface="Georgia"/>
              </a:rPr>
              <a:t>Sequence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Diagram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Presenta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602"/>
            <a:ext cx="5820981" cy="3163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405" y="1171055"/>
            <a:ext cx="5180965" cy="241681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063625">
              <a:lnSpc>
                <a:spcPct val="100000"/>
              </a:lnSpc>
              <a:spcBef>
                <a:spcPts val="875"/>
              </a:spcBef>
              <a:tabLst>
                <a:tab pos="1585595" algn="l"/>
              </a:tabLst>
            </a:pPr>
            <a:r>
              <a:rPr dirty="0" sz="1200" spc="-60" b="1">
                <a:latin typeface="Georgia"/>
                <a:cs typeface="Georgia"/>
              </a:rPr>
              <a:t>2.2.3	</a:t>
            </a:r>
            <a:r>
              <a:rPr dirty="0" sz="1200" spc="-40" b="1">
                <a:latin typeface="Georgia"/>
                <a:cs typeface="Georgia"/>
              </a:rPr>
              <a:t>Statecharts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dell’interfaccia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grafica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vengono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mostrati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statechart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dell’interfaccia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grafica,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quali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rappresentano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35">
                <a:latin typeface="Georgia"/>
                <a:cs typeface="Georgia"/>
              </a:rPr>
              <a:t>possibili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oggetto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transizioni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0">
                <a:latin typeface="Georgia"/>
                <a:cs typeface="Georgia"/>
              </a:rPr>
              <a:t>questi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50">
                <a:latin typeface="Georgia"/>
                <a:cs typeface="Georgia"/>
              </a:rPr>
              <a:t>in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risposta</a:t>
            </a:r>
            <a:r>
              <a:rPr dirty="0" sz="1200" spc="-25">
                <a:latin typeface="Georgia"/>
                <a:cs typeface="Georgia"/>
              </a:rPr>
              <a:t> 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eventi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condizioni.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95">
                <a:latin typeface="Georgia"/>
                <a:cs typeface="Georgia"/>
              </a:rPr>
              <a:t>4</a:t>
            </a:r>
            <a:r>
              <a:rPr dirty="0" sz="1200" spc="-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diagrammi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stato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16230" indent="-191135">
              <a:lnSpc>
                <a:spcPct val="100000"/>
              </a:lnSpc>
              <a:spcBef>
                <a:spcPts val="1315"/>
              </a:spcBef>
              <a:buFont typeface="Georgia"/>
              <a:buAutoNum type="arabicPeriod"/>
              <a:tabLst>
                <a:tab pos="316865" algn="l"/>
              </a:tabLst>
            </a:pP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un’asta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6230" indent="-1911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6865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un’offerta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un’asta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6230" indent="-191135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16865" algn="l"/>
              </a:tabLst>
            </a:pP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16230" indent="-191135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6865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profilo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creatore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8804" y="4088089"/>
            <a:ext cx="277304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 b="1">
                <a:latin typeface="Georgia"/>
                <a:cs typeface="Georgia"/>
              </a:rPr>
              <a:t>Statechart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4429738"/>
            <a:ext cx="5821278" cy="35269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1052" y="1270353"/>
            <a:ext cx="326834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 b="1">
                <a:latin typeface="Georgia"/>
                <a:cs typeface="Georgia"/>
              </a:rPr>
              <a:t>Statechart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Presenta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Offerta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11968"/>
            <a:ext cx="5821297" cy="5609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7187" y="1270353"/>
            <a:ext cx="18161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 b="1">
                <a:latin typeface="Georgia"/>
                <a:cs typeface="Georgia"/>
              </a:rPr>
              <a:t>Statechart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11978"/>
            <a:ext cx="5821314" cy="27191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26031" y="4887211"/>
            <a:ext cx="36588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 b="1">
                <a:latin typeface="Georgia"/>
                <a:cs typeface="Georgia"/>
              </a:rPr>
              <a:t>Statechart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5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Profilo</a:t>
            </a:r>
            <a:r>
              <a:rPr dirty="0" sz="1200" spc="15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Creatore</a:t>
            </a:r>
            <a:r>
              <a:rPr dirty="0" sz="1200" spc="15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5228868"/>
            <a:ext cx="5821161" cy="32189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33246" y="1203548"/>
            <a:ext cx="5292725" cy="13423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509395">
              <a:lnSpc>
                <a:spcPct val="100000"/>
              </a:lnSpc>
              <a:spcBef>
                <a:spcPts val="120"/>
              </a:spcBef>
              <a:tabLst>
                <a:tab pos="1863089" algn="l"/>
              </a:tabLst>
            </a:pPr>
            <a:r>
              <a:rPr dirty="0" sz="1700" spc="-80" b="1">
                <a:latin typeface="Cambria"/>
                <a:cs typeface="Cambria"/>
              </a:rPr>
              <a:t>3	</a:t>
            </a:r>
            <a:r>
              <a:rPr dirty="0" sz="1700" spc="20" b="1">
                <a:latin typeface="Cambria"/>
                <a:cs typeface="Cambria"/>
              </a:rPr>
              <a:t>Design</a:t>
            </a:r>
            <a:r>
              <a:rPr dirty="0" sz="1700" spc="200" b="1">
                <a:latin typeface="Cambria"/>
                <a:cs typeface="Cambria"/>
              </a:rPr>
              <a:t> </a:t>
            </a:r>
            <a:r>
              <a:rPr dirty="0" sz="1700" spc="-20" b="1">
                <a:latin typeface="Cambria"/>
                <a:cs typeface="Cambria"/>
              </a:rPr>
              <a:t>del</a:t>
            </a:r>
            <a:r>
              <a:rPr dirty="0" sz="1700" spc="21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sistema</a:t>
            </a:r>
            <a:endParaRPr sz="1700">
              <a:latin typeface="Cambria"/>
              <a:cs typeface="Cambria"/>
            </a:endParaRPr>
          </a:p>
          <a:p>
            <a:pPr algn="ctr" marL="12700" marR="5080">
              <a:lnSpc>
                <a:spcPct val="100000"/>
              </a:lnSpc>
              <a:spcBef>
                <a:spcPts val="1090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capitolo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verrà</a:t>
            </a:r>
            <a:r>
              <a:rPr dirty="0" sz="1200" spc="-30">
                <a:latin typeface="Georgia"/>
                <a:cs typeface="Georgia"/>
              </a:rPr>
              <a:t> fornita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descrizione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dettagliata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progettato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strutturato.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50">
                <a:latin typeface="Georgia"/>
                <a:cs typeface="Georgia"/>
              </a:rPr>
              <a:t>design</a:t>
            </a:r>
            <a:r>
              <a:rPr dirty="0" sz="1200" spc="-45">
                <a:latin typeface="Georgia"/>
                <a:cs typeface="Georgia"/>
              </a:rPr>
              <a:t> 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sitema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parte </a:t>
            </a:r>
            <a:r>
              <a:rPr dirty="0" sz="1200" spc="-45">
                <a:latin typeface="Georgia"/>
                <a:cs typeface="Georgia"/>
              </a:rPr>
              <a:t>essenziale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perché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guida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sviluppatori,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manutentori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gli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stakeholder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comprendere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l’architettura,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principali,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interazioni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razionale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dietro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scelte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progettuali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fatte.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7061" y="2995893"/>
            <a:ext cx="5306695" cy="286512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662305">
              <a:lnSpc>
                <a:spcPct val="100000"/>
              </a:lnSpc>
              <a:spcBef>
                <a:spcPts val="1015"/>
              </a:spcBef>
              <a:tabLst>
                <a:tab pos="1118235" algn="l"/>
              </a:tabLst>
            </a:pPr>
            <a:r>
              <a:rPr dirty="0" sz="1400" spc="85" b="1">
                <a:latin typeface="Palatino Linotype"/>
                <a:cs typeface="Palatino Linotype"/>
              </a:rPr>
              <a:t>3.1	</a:t>
            </a:r>
            <a:r>
              <a:rPr dirty="0" sz="1400" spc="15" b="1">
                <a:latin typeface="Palatino Linotype"/>
                <a:cs typeface="Palatino Linotype"/>
              </a:rPr>
              <a:t>Descrizione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50" b="1">
                <a:latin typeface="Palatino Linotype"/>
                <a:cs typeface="Palatino Linotype"/>
              </a:rPr>
              <a:t>dell’architettura</a:t>
            </a:r>
            <a:r>
              <a:rPr dirty="0" sz="1400" spc="175" b="1">
                <a:latin typeface="Palatino Linotype"/>
                <a:cs typeface="Palatino Linotype"/>
              </a:rPr>
              <a:t> </a:t>
            </a:r>
            <a:r>
              <a:rPr dirty="0" sz="1400" b="1">
                <a:latin typeface="Palatino Linotype"/>
                <a:cs typeface="Palatino Linotype"/>
              </a:rPr>
              <a:t>del</a:t>
            </a:r>
            <a:r>
              <a:rPr dirty="0" sz="1400" spc="175" b="1">
                <a:latin typeface="Palatino Linotype"/>
                <a:cs typeface="Palatino Linotype"/>
              </a:rPr>
              <a:t> </a:t>
            </a:r>
            <a:r>
              <a:rPr dirty="0" sz="1400" spc="35" b="1">
                <a:latin typeface="Palatino Linotype"/>
                <a:cs typeface="Palatino Linotype"/>
              </a:rPr>
              <a:t>sistema</a:t>
            </a:r>
            <a:endParaRPr sz="14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sviluppato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considerando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architetturali:</a:t>
            </a:r>
            <a:endParaRPr sz="1200">
              <a:latin typeface="Georgia"/>
              <a:cs typeface="Georgia"/>
            </a:endParaRPr>
          </a:p>
          <a:p>
            <a:pPr marL="378460" indent="-19050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79095" algn="l"/>
              </a:tabLst>
            </a:pPr>
            <a:r>
              <a:rPr dirty="0" sz="1200" spc="-65" b="1">
                <a:latin typeface="Georgia"/>
                <a:cs typeface="Georgia"/>
              </a:rPr>
              <a:t>Frontend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(Android);</a:t>
            </a:r>
            <a:endParaRPr sz="1200">
              <a:latin typeface="Georgia"/>
              <a:cs typeface="Georgia"/>
            </a:endParaRPr>
          </a:p>
          <a:p>
            <a:pPr marL="37846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9095" algn="l"/>
              </a:tabLst>
            </a:pPr>
            <a:r>
              <a:rPr dirty="0" sz="1200" spc="-60" b="1">
                <a:latin typeface="Georgia"/>
                <a:cs typeface="Georgia"/>
              </a:rPr>
              <a:t>Backend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(Spring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Boot);</a:t>
            </a:r>
            <a:endParaRPr sz="1200">
              <a:latin typeface="Georgia"/>
              <a:cs typeface="Georgia"/>
            </a:endParaRPr>
          </a:p>
          <a:p>
            <a:pPr marL="378460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9095" algn="l"/>
              </a:tabLst>
            </a:pPr>
            <a:r>
              <a:rPr dirty="0" sz="1200" spc="-40" b="1">
                <a:latin typeface="Georgia"/>
                <a:cs typeface="Georgia"/>
              </a:rPr>
              <a:t>Database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(Postgresql).</a:t>
            </a:r>
            <a:endParaRPr sz="1200">
              <a:latin typeface="Georgia"/>
              <a:cs typeface="Georgia"/>
            </a:endParaRPr>
          </a:p>
          <a:p>
            <a:pPr algn="ctr" marL="12065" marR="5715">
              <a:lnSpc>
                <a:spcPct val="100000"/>
              </a:lnSpc>
              <a:spcBef>
                <a:spcPts val="1300"/>
              </a:spcBef>
            </a:pP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Backend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Database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40">
                <a:latin typeface="Georgia"/>
                <a:cs typeface="Georgia"/>
              </a:rPr>
              <a:t>inseriti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container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Docker</a:t>
            </a:r>
            <a:r>
              <a:rPr dirty="0" sz="1200" spc="185" b="1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avviati </a:t>
            </a:r>
            <a:r>
              <a:rPr dirty="0" sz="1200" spc="-45">
                <a:latin typeface="Georgia"/>
                <a:cs typeface="Georgia"/>
              </a:rPr>
              <a:t>mediate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docker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compose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crea </a:t>
            </a:r>
            <a:r>
              <a:rPr dirty="0" sz="1200" spc="-20">
                <a:latin typeface="Georgia"/>
                <a:cs typeface="Georgia"/>
              </a:rPr>
              <a:t>l’infrastruttura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 </a:t>
            </a:r>
            <a:r>
              <a:rPr dirty="0" sz="1200" spc="-50">
                <a:latin typeface="Georgia"/>
                <a:cs typeface="Georgia"/>
              </a:rPr>
              <a:t>comunicazione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Client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Backend</a:t>
            </a:r>
            <a:r>
              <a:rPr dirty="0" sz="1200" spc="-35">
                <a:latin typeface="Georgia"/>
                <a:cs typeface="Georgia"/>
              </a:rPr>
              <a:t> avviene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mediante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servizi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RESTful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45" b="1">
                <a:latin typeface="Georgia"/>
                <a:cs typeface="Georgia"/>
              </a:rPr>
              <a:t>API </a:t>
            </a:r>
            <a:r>
              <a:rPr dirty="0" sz="1200" spc="-20" b="1">
                <a:latin typeface="Georgia"/>
                <a:cs typeface="Georgia"/>
              </a:rPr>
              <a:t>Rest</a:t>
            </a:r>
            <a:r>
              <a:rPr dirty="0" sz="1200" spc="-20">
                <a:latin typeface="Georgia"/>
                <a:cs typeface="Georgia"/>
              </a:rPr>
              <a:t>,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l’uso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della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libreria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Retrofit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gestione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richieste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HTTP.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backend,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invece, </a:t>
            </a:r>
            <a:r>
              <a:rPr dirty="0" sz="1200" spc="-40">
                <a:latin typeface="Georgia"/>
                <a:cs typeface="Georgia"/>
              </a:rPr>
              <a:t> recupera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dati </a:t>
            </a: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database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utilizzando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servizi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offerti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10" b="1">
                <a:latin typeface="Georgia"/>
                <a:cs typeface="Georgia"/>
              </a:rPr>
              <a:t>JPA </a:t>
            </a:r>
            <a:r>
              <a:rPr dirty="0" sz="1200" spc="1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Hibernate</a:t>
            </a:r>
            <a:r>
              <a:rPr dirty="0" sz="1200" spc="-45">
                <a:latin typeface="Georgia"/>
                <a:cs typeface="Georgia"/>
              </a:rPr>
              <a:t>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L’intera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infrastruttura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ospitata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un’istanza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Amazon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10" b="1">
                <a:latin typeface="Georgia"/>
                <a:cs typeface="Georgia"/>
              </a:rPr>
              <a:t>EC2</a:t>
            </a:r>
            <a:r>
              <a:rPr dirty="0" sz="1200" spc="1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5791" y="1171055"/>
            <a:ext cx="5313680" cy="411861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701164">
              <a:lnSpc>
                <a:spcPct val="100000"/>
              </a:lnSpc>
              <a:spcBef>
                <a:spcPts val="875"/>
              </a:spcBef>
              <a:tabLst>
                <a:tab pos="2222500" algn="l"/>
              </a:tabLst>
            </a:pPr>
            <a:r>
              <a:rPr dirty="0" sz="1200" spc="5" b="1">
                <a:latin typeface="Georgia"/>
                <a:cs typeface="Georgia"/>
              </a:rPr>
              <a:t>3.1.1	</a:t>
            </a:r>
            <a:r>
              <a:rPr dirty="0" sz="1200" spc="-45" b="1">
                <a:latin typeface="Georgia"/>
                <a:cs typeface="Georgia"/>
              </a:rPr>
              <a:t>Sviluppo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Frontend</a:t>
            </a:r>
            <a:endParaRPr sz="1200">
              <a:latin typeface="Georgia"/>
              <a:cs typeface="Georgia"/>
            </a:endParaRPr>
          </a:p>
          <a:p>
            <a:pPr algn="ctr" marL="12700" marR="10160" indent="-1270">
              <a:lnSpc>
                <a:spcPct val="100000"/>
              </a:lnSpc>
              <a:spcBef>
                <a:spcPts val="775"/>
              </a:spcBef>
            </a:pPr>
            <a:r>
              <a:rPr dirty="0" sz="1200" spc="-10">
                <a:latin typeface="Georgia"/>
                <a:cs typeface="Georgia"/>
              </a:rPr>
              <a:t>La </a:t>
            </a:r>
            <a:r>
              <a:rPr dirty="0" sz="1200" spc="-30">
                <a:latin typeface="Georgia"/>
                <a:cs typeface="Georgia"/>
              </a:rPr>
              <a:t>parte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frontend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stata </a:t>
            </a:r>
            <a:r>
              <a:rPr dirty="0" sz="1200" spc="-20">
                <a:latin typeface="Georgia"/>
                <a:cs typeface="Georgia"/>
              </a:rPr>
              <a:t>sviluppata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mediante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linguaggio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programmazione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Java,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l’ambiente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sviluppo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Android</a:t>
            </a:r>
            <a:r>
              <a:rPr dirty="0" sz="1200" spc="14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Studio</a:t>
            </a:r>
            <a:r>
              <a:rPr dirty="0" sz="1200" spc="-40">
                <a:latin typeface="Georgia"/>
                <a:cs typeface="Georgia"/>
              </a:rPr>
              <a:t>.</a:t>
            </a:r>
            <a:r>
              <a:rPr dirty="0" sz="1200" spc="-10">
                <a:latin typeface="Georgia"/>
                <a:cs typeface="Georgia"/>
              </a:rPr>
              <a:t> 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scelta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tale </a:t>
            </a:r>
            <a:r>
              <a:rPr dirty="0" sz="1200" spc="-50">
                <a:latin typeface="Georgia"/>
                <a:cs typeface="Georgia"/>
              </a:rPr>
              <a:t>ambiente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motivata </a:t>
            </a:r>
            <a:r>
              <a:rPr dirty="0" sz="1200" spc="-30">
                <a:latin typeface="Georgia"/>
                <a:cs typeface="Georgia"/>
              </a:rPr>
              <a:t>dalla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usufruire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varie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funzionalità;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troviamo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principali:</a:t>
            </a:r>
            <a:endParaRPr sz="1200">
              <a:latin typeface="Georgia"/>
              <a:cs typeface="Georgia"/>
            </a:endParaRPr>
          </a:p>
          <a:p>
            <a:pPr marL="379730" indent="-190500">
              <a:lnSpc>
                <a:spcPct val="100000"/>
              </a:lnSpc>
              <a:spcBef>
                <a:spcPts val="1315"/>
              </a:spcBef>
              <a:buAutoNum type="arabicPeriod"/>
              <a:tabLst>
                <a:tab pos="380365" algn="l"/>
              </a:tabLst>
            </a:pPr>
            <a:r>
              <a:rPr dirty="0" sz="1200" spc="-30">
                <a:latin typeface="Georgia"/>
                <a:cs typeface="Georgia"/>
              </a:rPr>
              <a:t>Supporto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compilaziona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basata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gradle.</a:t>
            </a:r>
            <a:endParaRPr sz="1200">
              <a:latin typeface="Georgia"/>
              <a:cs typeface="Georgia"/>
            </a:endParaRPr>
          </a:p>
          <a:p>
            <a:pPr marL="379730" indent="-1905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80365" algn="l"/>
              </a:tabLst>
            </a:pPr>
            <a:r>
              <a:rPr dirty="0" sz="1200" spc="-30">
                <a:latin typeface="Georgia"/>
                <a:cs typeface="Georgia"/>
              </a:rPr>
              <a:t>Refactoring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specifico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Android.</a:t>
            </a:r>
            <a:endParaRPr sz="1200">
              <a:latin typeface="Georgia"/>
              <a:cs typeface="Georgia"/>
            </a:endParaRPr>
          </a:p>
          <a:p>
            <a:pPr marL="379730" marR="508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0365" algn="l"/>
              </a:tabLst>
            </a:pPr>
            <a:r>
              <a:rPr dirty="0" sz="1200" spc="-50">
                <a:latin typeface="Georgia"/>
                <a:cs typeface="Georgia"/>
              </a:rPr>
              <a:t>Un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ampio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editor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layout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visualizzare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antemprima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layout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configurazioni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schermo.</a:t>
            </a:r>
            <a:endParaRPr sz="1200">
              <a:latin typeface="Georgia"/>
              <a:cs typeface="Georgia"/>
            </a:endParaRPr>
          </a:p>
          <a:p>
            <a:pPr marL="379730" marR="508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0365" algn="l"/>
              </a:tabLst>
            </a:pPr>
            <a:r>
              <a:rPr dirty="0" sz="1200" spc="-30">
                <a:latin typeface="Georgia"/>
                <a:cs typeface="Georgia"/>
              </a:rPr>
              <a:t>Procedure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guidate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basate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modelli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creare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progetti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An-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droid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comuni</a:t>
            </a:r>
            <a:endParaRPr sz="1200">
              <a:latin typeface="Georgia"/>
              <a:cs typeface="Georgia"/>
            </a:endParaRPr>
          </a:p>
          <a:p>
            <a:pPr marL="37973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0365" algn="l"/>
              </a:tabLst>
            </a:pPr>
            <a:r>
              <a:rPr dirty="0" sz="1200" spc="-25">
                <a:latin typeface="Georgia"/>
                <a:cs typeface="Georgia"/>
              </a:rPr>
              <a:t>Dispositivi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virtuali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dove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installare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avviare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proprie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 marL="379730" indent="-1905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80365" algn="l"/>
              </a:tabLst>
            </a:pPr>
            <a:r>
              <a:rPr dirty="0" sz="1200" spc="-45">
                <a:latin typeface="Georgia"/>
                <a:cs typeface="Georgia"/>
              </a:rPr>
              <a:t>Integrazione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con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Versioning.</a:t>
            </a:r>
            <a:endParaRPr sz="1200">
              <a:latin typeface="Georgia"/>
              <a:cs typeface="Georgia"/>
            </a:endParaRPr>
          </a:p>
          <a:p>
            <a:pPr algn="ctr" marL="34925" marR="33020">
              <a:lnSpc>
                <a:spcPct val="100000"/>
              </a:lnSpc>
              <a:spcBef>
                <a:spcPts val="1300"/>
              </a:spcBef>
            </a:pPr>
            <a:r>
              <a:rPr dirty="0" sz="1200" spc="-35">
                <a:latin typeface="Georgia"/>
                <a:cs typeface="Georgia"/>
              </a:rPr>
              <a:t>Android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studio,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inoltre,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l’ambiente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sviluppo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ufficiale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Google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Android,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significa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ottimizzato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aggiornato </a:t>
            </a:r>
            <a:r>
              <a:rPr dirty="0" sz="1200" spc="-50">
                <a:latin typeface="Georgia"/>
                <a:cs typeface="Georgia"/>
              </a:rPr>
              <a:t>regolarmente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le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ultime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Android.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171055"/>
            <a:ext cx="5896610" cy="401129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727200">
              <a:lnSpc>
                <a:spcPct val="100000"/>
              </a:lnSpc>
              <a:spcBef>
                <a:spcPts val="875"/>
              </a:spcBef>
              <a:tabLst>
                <a:tab pos="2249170" algn="l"/>
              </a:tabLst>
            </a:pPr>
            <a:r>
              <a:rPr dirty="0" sz="1200" spc="-25" b="1">
                <a:latin typeface="Georgia"/>
                <a:cs typeface="Georgia"/>
              </a:rPr>
              <a:t>3.1.2	</a:t>
            </a:r>
            <a:r>
              <a:rPr dirty="0" sz="1200" spc="-45" b="1">
                <a:latin typeface="Georgia"/>
                <a:cs typeface="Georgia"/>
              </a:rPr>
              <a:t>Sviluppo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Backend</a:t>
            </a:r>
            <a:endParaRPr sz="1200">
              <a:latin typeface="Georgia"/>
              <a:cs typeface="Georgia"/>
            </a:endParaRPr>
          </a:p>
          <a:p>
            <a:pPr algn="ctr" marL="12700" marR="582930" indent="-1905">
              <a:lnSpc>
                <a:spcPct val="100000"/>
              </a:lnSpc>
              <a:spcBef>
                <a:spcPts val="775"/>
              </a:spcBef>
            </a:pPr>
            <a:r>
              <a:rPr dirty="0" sz="1200" spc="-10">
                <a:latin typeface="Georgia"/>
                <a:cs typeface="Georgia"/>
              </a:rPr>
              <a:t>La </a:t>
            </a:r>
            <a:r>
              <a:rPr dirty="0" sz="1200" spc="-30">
                <a:latin typeface="Georgia"/>
                <a:cs typeface="Georgia"/>
              </a:rPr>
              <a:t>parte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backend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stata </a:t>
            </a:r>
            <a:r>
              <a:rPr dirty="0" sz="1200" spc="-25">
                <a:latin typeface="Georgia"/>
                <a:cs typeface="Georgia"/>
              </a:rPr>
              <a:t>sviluppato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tramite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linguaggio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programmazione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Java,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sull’ambiente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sviluppo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Eclipse,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l’utilizzo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framework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Spring 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15" b="1">
                <a:latin typeface="Georgia"/>
                <a:cs typeface="Georgia"/>
              </a:rPr>
              <a:t>Boot</a:t>
            </a:r>
            <a:r>
              <a:rPr dirty="0" sz="1200" spc="-15">
                <a:latin typeface="Georgia"/>
                <a:cs typeface="Georgia"/>
              </a:rPr>
              <a:t>.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Spring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Boot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potente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strumento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consente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agli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definire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proprie</a:t>
            </a:r>
            <a:r>
              <a:rPr dirty="0" sz="1200" spc="-45">
                <a:latin typeface="Georgia"/>
                <a:cs typeface="Georgia"/>
              </a:rPr>
              <a:t> dipendenze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successivamente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container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Spring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provvederà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inserire.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Tra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vari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vantaggi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hanno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utilizzando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tecnologia,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troviamo:</a:t>
            </a:r>
            <a:endParaRPr sz="1200">
              <a:latin typeface="Georgia"/>
              <a:cs typeface="Georgia"/>
            </a:endParaRPr>
          </a:p>
          <a:p>
            <a:pPr algn="just" marL="384175" marR="583565" indent="-1905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84810" algn="l"/>
              </a:tabLst>
            </a:pPr>
            <a:r>
              <a:rPr dirty="0" sz="1200" spc="-35">
                <a:latin typeface="Georgia"/>
                <a:cs typeface="Georgia"/>
              </a:rPr>
              <a:t>Riduzione della </a:t>
            </a:r>
            <a:r>
              <a:rPr dirty="0" sz="1200" spc="-45">
                <a:latin typeface="Georgia"/>
                <a:cs typeface="Georgia"/>
              </a:rPr>
              <a:t>configurazione </a:t>
            </a:r>
            <a:r>
              <a:rPr dirty="0" sz="1200" spc="-50">
                <a:latin typeface="Georgia"/>
                <a:cs typeface="Georgia"/>
              </a:rPr>
              <a:t>necessaria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30">
                <a:latin typeface="Georgia"/>
                <a:cs typeface="Georgia"/>
              </a:rPr>
              <a:t>avviare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30">
                <a:latin typeface="Georgia"/>
                <a:cs typeface="Georgia"/>
              </a:rPr>
              <a:t>progetto, </a:t>
            </a:r>
            <a:r>
              <a:rPr dirty="0" sz="1200" spc="-35">
                <a:latin typeface="Georgia"/>
                <a:cs typeface="Georgia"/>
              </a:rPr>
              <a:t>grazie </a:t>
            </a:r>
            <a:r>
              <a:rPr dirty="0" sz="1200" spc="-30">
                <a:latin typeface="Georgia"/>
                <a:cs typeface="Georgia"/>
              </a:rPr>
              <a:t>alle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convenzioni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predefinite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configurazioni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automatiche.</a:t>
            </a:r>
            <a:endParaRPr sz="1200">
              <a:latin typeface="Georgia"/>
              <a:cs typeface="Georgia"/>
            </a:endParaRPr>
          </a:p>
          <a:p>
            <a:pPr algn="just" marL="384175" marR="58293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810" algn="l"/>
              </a:tabLst>
            </a:pPr>
            <a:r>
              <a:rPr dirty="0" sz="1200" spc="-30">
                <a:latin typeface="Georgia"/>
                <a:cs typeface="Georgia"/>
              </a:rPr>
              <a:t>Creazione </a:t>
            </a:r>
            <a:r>
              <a:rPr dirty="0" sz="1200" spc="-35">
                <a:latin typeface="Georgia"/>
                <a:cs typeface="Georgia"/>
              </a:rPr>
              <a:t>di applicazioni standalone, </a:t>
            </a:r>
            <a:r>
              <a:rPr dirty="0" sz="1200" spc="-45">
                <a:latin typeface="Georgia"/>
                <a:cs typeface="Georgia"/>
              </a:rPr>
              <a:t>pronte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produzione, </a:t>
            </a:r>
            <a:r>
              <a:rPr dirty="0" sz="1200" spc="-50">
                <a:latin typeface="Georgia"/>
                <a:cs typeface="Georgia"/>
              </a:rPr>
              <a:t>con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65">
                <a:latin typeface="Georgia"/>
                <a:cs typeface="Georgia"/>
              </a:rPr>
              <a:t>sem- 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plice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20">
                <a:latin typeface="Georgia"/>
                <a:cs typeface="Georgia"/>
              </a:rPr>
              <a:t>JAR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WAR,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accelerano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ciclo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sviluppo.</a:t>
            </a:r>
            <a:endParaRPr sz="1200">
              <a:latin typeface="Georgia"/>
              <a:cs typeface="Georgia"/>
            </a:endParaRPr>
          </a:p>
          <a:p>
            <a:pPr algn="just" marL="384175" marR="58293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810" algn="l"/>
              </a:tabLst>
            </a:pPr>
            <a:r>
              <a:rPr dirty="0" sz="1200" spc="-50">
                <a:latin typeface="Georgia"/>
                <a:cs typeface="Georgia"/>
              </a:rPr>
              <a:t>Inclusione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server </a:t>
            </a:r>
            <a:r>
              <a:rPr dirty="0" sz="1200" spc="-55">
                <a:latin typeface="Georgia"/>
                <a:cs typeface="Georgia"/>
              </a:rPr>
              <a:t>web embedded </a:t>
            </a:r>
            <a:r>
              <a:rPr dirty="0" sz="1200" spc="-60">
                <a:latin typeface="Georgia"/>
                <a:cs typeface="Georgia"/>
              </a:rPr>
              <a:t>come </a:t>
            </a:r>
            <a:r>
              <a:rPr dirty="0" sz="1200" spc="-25">
                <a:latin typeface="Georgia"/>
                <a:cs typeface="Georgia"/>
              </a:rPr>
              <a:t>Tomcat, </a:t>
            </a:r>
            <a:r>
              <a:rPr dirty="0" sz="1200" spc="-5">
                <a:latin typeface="Georgia"/>
                <a:cs typeface="Georgia"/>
              </a:rPr>
              <a:t>Jetty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40">
                <a:latin typeface="Georgia"/>
                <a:cs typeface="Georgia"/>
              </a:rPr>
              <a:t>Undertow, </a:t>
            </a:r>
            <a:r>
              <a:rPr dirty="0" sz="1200" spc="70">
                <a:latin typeface="Georgia"/>
                <a:cs typeface="Georgia"/>
              </a:rPr>
              <a:t>A </a:t>
            </a:r>
            <a:r>
              <a:rPr dirty="0" sz="1200" spc="-45">
                <a:latin typeface="Georgia"/>
                <a:cs typeface="Georgia"/>
              </a:rPr>
              <a:t>dif- </a:t>
            </a:r>
            <a:r>
              <a:rPr dirty="0" sz="1200" spc="-40">
                <a:latin typeface="Georgia"/>
                <a:cs typeface="Georgia"/>
              </a:rPr>
              <a:t> ferenza</a:t>
            </a:r>
            <a:r>
              <a:rPr dirty="0" sz="1200" spc="-35">
                <a:latin typeface="Georgia"/>
                <a:cs typeface="Georgia"/>
              </a:rPr>
              <a:t> di Spring,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quindi,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non</a:t>
            </a:r>
            <a:r>
              <a:rPr dirty="0" sz="1200" spc="16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c’è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necessità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configurare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separatamente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server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esterno.</a:t>
            </a:r>
            <a:endParaRPr sz="1200">
              <a:latin typeface="Georgia"/>
              <a:cs typeface="Georgia"/>
            </a:endParaRPr>
          </a:p>
          <a:p>
            <a:pPr marL="384175" marR="5080" indent="-1905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384810" algn="l"/>
              </a:tabLst>
            </a:pPr>
            <a:r>
              <a:rPr dirty="0" sz="1200" spc="-45">
                <a:latin typeface="Georgia"/>
                <a:cs typeface="Georgia"/>
              </a:rPr>
              <a:t>Integrazione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Spring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Security,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fornisce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meccanismi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avanzati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l’autenticazione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l’autorizzazione,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semplificando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protezione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 marL="384175" marR="582930" indent="-1905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810" algn="l"/>
              </a:tabLst>
            </a:pPr>
            <a:r>
              <a:rPr dirty="0" sz="1200" spc="15">
                <a:latin typeface="Georgia"/>
                <a:cs typeface="Georgia"/>
              </a:rPr>
              <a:t>Alta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scalabilità: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Spring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Boot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consente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gestire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facilmente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aumento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carico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complessità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85786" y="1171055"/>
            <a:ext cx="5186680" cy="16897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980564">
              <a:lnSpc>
                <a:spcPct val="100000"/>
              </a:lnSpc>
              <a:spcBef>
                <a:spcPts val="875"/>
              </a:spcBef>
              <a:tabLst>
                <a:tab pos="2501900" algn="l"/>
              </a:tabLst>
            </a:pPr>
            <a:r>
              <a:rPr dirty="0" sz="1200" spc="-25" b="1">
                <a:latin typeface="Georgia"/>
                <a:cs typeface="Georgia"/>
              </a:rPr>
              <a:t>3.1.3	</a:t>
            </a:r>
            <a:r>
              <a:rPr dirty="0" sz="1200" spc="45" b="1">
                <a:latin typeface="Georgia"/>
                <a:cs typeface="Georgia"/>
              </a:rPr>
              <a:t>API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Rest</a:t>
            </a:r>
            <a:endParaRPr sz="12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40">
                <a:latin typeface="Georgia"/>
                <a:cs typeface="Georgia"/>
              </a:rPr>
              <a:t>Una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REST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(Representational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Transfer)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un’interfaccia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consente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sistemi</a:t>
            </a:r>
            <a:r>
              <a:rPr dirty="0" sz="1200" spc="-35">
                <a:latin typeface="Georgia"/>
                <a:cs typeface="Georgia"/>
              </a:rPr>
              <a:t> 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comunicare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utilizzando</a:t>
            </a:r>
            <a:r>
              <a:rPr dirty="0" sz="1200" spc="-25">
                <a:latin typeface="Georgia"/>
                <a:cs typeface="Georgia"/>
              </a:rPr>
              <a:t> il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protocollo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HTTP. </a:t>
            </a:r>
            <a:r>
              <a:rPr dirty="0" sz="1200" spc="-30">
                <a:latin typeface="Georgia"/>
                <a:cs typeface="Georgia"/>
              </a:rPr>
              <a:t>Le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 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RESTful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progettate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sfruttare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operazioni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standard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protocollo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35">
                <a:latin typeface="Georgia"/>
                <a:cs typeface="Georgia"/>
              </a:rPr>
              <a:t>HTTP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40">
                <a:latin typeface="Georgia"/>
                <a:cs typeface="Georgia"/>
              </a:rPr>
              <a:t>GET,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POST,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PUT,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15">
                <a:latin typeface="Georgia"/>
                <a:cs typeface="Georgia"/>
              </a:rPr>
              <a:t>DELETE,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ecc.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Queste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operazioni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corrispondono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operazioni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CRUD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(Create,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Read,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Update,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Delete)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dati.</a:t>
            </a:r>
            <a:endParaRPr sz="1200">
              <a:latin typeface="Georgia"/>
              <a:cs typeface="Georgia"/>
            </a:endParaRPr>
          </a:p>
          <a:p>
            <a:pPr algn="ctr" marL="16510" marR="6985">
              <a:lnSpc>
                <a:spcPct val="100000"/>
              </a:lnSpc>
              <a:spcBef>
                <a:spcPts val="25"/>
              </a:spcBef>
            </a:pPr>
            <a:r>
              <a:rPr dirty="0" sz="1200" spc="-20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seguito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elencate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API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implementate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sviluppo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DietiDeals24: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5484" y="3534295"/>
          <a:ext cx="575183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1428750"/>
                <a:gridCol w="601980"/>
                <a:gridCol w="254000"/>
                <a:gridCol w="619125"/>
                <a:gridCol w="728979"/>
                <a:gridCol w="833119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 b="1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/auth/login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Esegue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/auth/google/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Accede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Google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mediante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credenziali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30462" y="4378792"/>
            <a:ext cx="24993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75">
                <a:latin typeface="Georgia"/>
                <a:cs typeface="Georgia"/>
              </a:rPr>
              <a:t>6: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17117" y="4952644"/>
          <a:ext cx="5928360" cy="948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1605915"/>
                <a:gridCol w="3037204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 b="1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/utente/registra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Registra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nuovo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/utente/recupera/id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specificato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/utente/aggiorna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Aggiorna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dati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/utente/modPassword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Modifica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password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794698" y="5990727"/>
            <a:ext cx="19716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7: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Utente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270353"/>
            <a:ext cx="23926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25" b="1">
                <a:latin typeface="Georgia"/>
                <a:cs typeface="Georgia"/>
              </a:rPr>
              <a:t>2.1.2	</a:t>
            </a:r>
            <a:r>
              <a:rPr dirty="0" sz="1200" spc="-55" b="1">
                <a:latin typeface="Georgia"/>
                <a:cs typeface="Georgia"/>
              </a:rPr>
              <a:t>Modellazione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Casi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1308" y="1911855"/>
            <a:ext cx="33147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51835" algn="l"/>
              </a:tabLst>
            </a:pPr>
            <a:r>
              <a:rPr dirty="0" sz="1200" spc="-60" b="1">
                <a:latin typeface="Georgia"/>
                <a:cs typeface="Georgia"/>
              </a:rPr>
              <a:t>Diagramma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de</a:t>
            </a:r>
            <a:r>
              <a:rPr dirty="0" sz="1200" spc="-40" b="1">
                <a:latin typeface="Georgia"/>
                <a:cs typeface="Georgia"/>
              </a:rPr>
              <a:t>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cas</a:t>
            </a:r>
            <a:r>
              <a:rPr dirty="0" sz="1200" spc="-45" b="1">
                <a:latin typeface="Georgia"/>
                <a:cs typeface="Georgia"/>
              </a:rPr>
              <a:t>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d’us</a:t>
            </a:r>
            <a:r>
              <a:rPr dirty="0" sz="1200" spc="-55" b="1">
                <a:latin typeface="Georgia"/>
                <a:cs typeface="Georgia"/>
              </a:rPr>
              <a:t>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15" b="1">
                <a:latin typeface="Georgia"/>
                <a:cs typeface="Georgia"/>
              </a:rPr>
              <a:t>Aute</a:t>
            </a:r>
            <a:r>
              <a:rPr dirty="0" sz="1200" spc="-60" b="1">
                <a:latin typeface="Georgia"/>
                <a:cs typeface="Georgia"/>
              </a:rPr>
              <a:t>n</a:t>
            </a:r>
            <a:r>
              <a:rPr dirty="0" sz="1200" spc="-50" b="1">
                <a:latin typeface="Georgia"/>
                <a:cs typeface="Georgia"/>
              </a:rPr>
              <a:t>ticazione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60">
                <a:latin typeface="Georgia"/>
                <a:cs typeface="Georgia"/>
              </a:rPr>
              <a:t>-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2283037"/>
            <a:ext cx="4233644" cy="19704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9496" y="1702587"/>
          <a:ext cx="6983730" cy="150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2660649"/>
                <a:gridCol w="3036570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 b="1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/offerta/crea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/offerta/recuperaOrdinate/id_asta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offerte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ordinate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un’asta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spec-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ificata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/offerta/recuperaPerUtente/id_utente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offerte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fatte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speci-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ficato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/offerta/accetta/id_offerta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">
                          <a:latin typeface="Georgia"/>
                          <a:cs typeface="Georgia"/>
                        </a:rPr>
                        <a:t>Accetta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/offerta/rifiuta/id_offerta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Rifiuta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784348" y="3296130"/>
            <a:ext cx="199263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95">
                <a:latin typeface="Georgia"/>
                <a:cs typeface="Georgia"/>
              </a:rPr>
              <a:t>8: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9842" y="4481284"/>
          <a:ext cx="7243445" cy="3556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3640454"/>
                <a:gridCol w="2317115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 b="1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/asta/cercaTutte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/asta/cercaPerUtente/id_creatore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3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6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6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create</a:t>
                      </a:r>
                      <a:r>
                        <a:rPr dirty="0" sz="1200" spc="6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6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specificato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/asta/cercaPerChiave/chiave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parola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chiave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/asta/cercaPerCategoria/categoria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/asta/cercaPerChiaveAndCategoria/chiave&amp;categoria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parola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chiave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/asta/cercaPerOfferteUtente/id_utente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ha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fatto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offerte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/asta/creaAstaInversa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inversa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/asta/creaAstaAlRibasso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/asta/creaAstaSilenziosa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/asta/dettagliAstaInversa/id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in-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versa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/asta/dettagliAstaRibasso/id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3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3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3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ribasso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/asta/dettagliAstaSilenziosa/id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silen-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ziosa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862402" y="8128327"/>
            <a:ext cx="18357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75">
                <a:latin typeface="Georgia"/>
                <a:cs typeface="Georgia"/>
              </a:rPr>
              <a:t>9: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0494" y="4024426"/>
          <a:ext cx="6661784" cy="1691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2338705"/>
                <a:gridCol w="3036569"/>
              </a:tblGrid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5" b="1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1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50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/notifica/mostraTutte/id_utente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/notifica/rimuovi/id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Rimuove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notifica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/notifica/rimuoviLette/id_utente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Rimuove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lette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/notifica/svuota/id_utente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Svuota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/notifica/segna/id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Segna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45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notifica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45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letta</a:t>
                      </a:r>
                      <a:r>
                        <a:rPr dirty="0" sz="1200" spc="4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specificata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4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/notifica/segnaTutte/id_utente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Segna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come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lette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722448" y="5806488"/>
            <a:ext cx="21158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Table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10: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Rest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Notifica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171055"/>
            <a:ext cx="5318760" cy="757428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lvl="2" marL="2474595" indent="-522605">
              <a:lnSpc>
                <a:spcPct val="100000"/>
              </a:lnSpc>
              <a:spcBef>
                <a:spcPts val="875"/>
              </a:spcBef>
              <a:buFont typeface="Georgia"/>
              <a:buAutoNum type="arabicPeriod" startAt="4"/>
              <a:tabLst>
                <a:tab pos="2474595" algn="l"/>
                <a:tab pos="2475230" algn="l"/>
              </a:tabLst>
            </a:pPr>
            <a:r>
              <a:rPr dirty="0" sz="1200" spc="-30" b="1">
                <a:latin typeface="Georgia"/>
                <a:cs typeface="Georgia"/>
              </a:rPr>
              <a:t>P</a:t>
            </a:r>
            <a:r>
              <a:rPr dirty="0" sz="1200" spc="-30" b="1">
                <a:latin typeface="Georgia"/>
                <a:cs typeface="Georgia"/>
              </a:rPr>
              <a:t>ostgreSQL</a:t>
            </a:r>
            <a:endParaRPr sz="1200">
              <a:latin typeface="Georgia"/>
              <a:cs typeface="Georgia"/>
            </a:endParaRPr>
          </a:p>
          <a:p>
            <a:pPr algn="ctr" marL="132715" marR="126364" indent="-1270">
              <a:lnSpc>
                <a:spcPct val="100000"/>
              </a:lnSpc>
              <a:spcBef>
                <a:spcPts val="775"/>
              </a:spcBef>
            </a:pP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DBMS </a:t>
            </a:r>
            <a:r>
              <a:rPr dirty="0" sz="1200" spc="-35">
                <a:latin typeface="Georgia"/>
                <a:cs typeface="Georgia"/>
              </a:rPr>
              <a:t>usato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storage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management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dati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-30">
                <a:latin typeface="Georgia"/>
                <a:cs typeface="Georgia"/>
              </a:rPr>
              <a:t> piattaforma </a:t>
            </a:r>
            <a:r>
              <a:rPr dirty="0" sz="1200" spc="-60">
                <a:latin typeface="Georgia"/>
                <a:cs typeface="Georgia"/>
              </a:rPr>
              <a:t>è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PostgreSQL, </a:t>
            </a:r>
            <a:r>
              <a:rPr dirty="0" sz="1200" spc="-30">
                <a:latin typeface="Georgia"/>
                <a:cs typeface="Georgia"/>
              </a:rPr>
              <a:t>basato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sul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modello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relazionale.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deciso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utilizzare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DMBS </a:t>
            </a:r>
            <a:r>
              <a:rPr dirty="0" sz="1200" spc="-45">
                <a:latin typeface="Georgia"/>
                <a:cs typeface="Georgia"/>
              </a:rPr>
              <a:t>relazionale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poichè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modello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sembrato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adeguato alle </a:t>
            </a:r>
            <a:r>
              <a:rPr dirty="0" sz="1200" spc="-50">
                <a:latin typeface="Georgia"/>
                <a:cs typeface="Georgia"/>
              </a:rPr>
              <a:t>esigenze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richieste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Georgia"/>
              <a:cs typeface="Georgia"/>
            </a:endParaRPr>
          </a:p>
          <a:p>
            <a:pPr lvl="2" marL="2355850" indent="-522605">
              <a:lnSpc>
                <a:spcPct val="100000"/>
              </a:lnSpc>
              <a:buFont typeface="Georgia"/>
              <a:buAutoNum type="arabicPeriod" startAt="5"/>
              <a:tabLst>
                <a:tab pos="2355850" algn="l"/>
                <a:tab pos="2356485" algn="l"/>
              </a:tabLst>
            </a:pPr>
            <a:r>
              <a:rPr dirty="0" sz="1200" spc="10" b="1">
                <a:latin typeface="Georgia"/>
                <a:cs typeface="Georgia"/>
              </a:rPr>
              <a:t>J</a:t>
            </a:r>
            <a:r>
              <a:rPr dirty="0" sz="1200" spc="10" b="1">
                <a:latin typeface="Georgia"/>
                <a:cs typeface="Georgia"/>
              </a:rPr>
              <a:t>PA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Hibernate</a:t>
            </a:r>
            <a:endParaRPr sz="1200">
              <a:latin typeface="Georgia"/>
              <a:cs typeface="Georgia"/>
            </a:endParaRPr>
          </a:p>
          <a:p>
            <a:pPr algn="ctr" marL="12065" marR="5080" indent="-127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JPA </a:t>
            </a:r>
            <a:r>
              <a:rPr dirty="0" sz="1200" spc="-30">
                <a:latin typeface="Georgia"/>
                <a:cs typeface="Georgia"/>
              </a:rPr>
              <a:t>(Java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Persistence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20">
                <a:latin typeface="Georgia"/>
                <a:cs typeface="Georgia"/>
              </a:rPr>
              <a:t>API)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Hibernate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tecnologie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gestione</a:t>
            </a:r>
            <a:r>
              <a:rPr dirty="0" sz="1200" spc="-35">
                <a:latin typeface="Georgia"/>
                <a:cs typeface="Georgia"/>
              </a:rPr>
              <a:t> della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persistenza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applicazioni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Java.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JPA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standard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definisce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un’API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gestione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dati </a:t>
            </a:r>
            <a:r>
              <a:rPr dirty="0" sz="1200" spc="-40">
                <a:latin typeface="Georgia"/>
                <a:cs typeface="Georgia"/>
              </a:rPr>
              <a:t>relazionali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Java,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consentendo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agli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sviluppatori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interagire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database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utilizzando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Java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anziché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SQL. 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scelto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Hibernate,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implementazioni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diffuse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JPA, </a:t>
            </a:r>
            <a:r>
              <a:rPr dirty="0" sz="1200" spc="-45">
                <a:latin typeface="Georgia"/>
                <a:cs typeface="Georgia"/>
              </a:rPr>
              <a:t>pochè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offre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serie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funzionalità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avanzate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per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mapping</a:t>
            </a:r>
            <a:r>
              <a:rPr dirty="0" sz="1200" spc="-40">
                <a:latin typeface="Georgia"/>
                <a:cs typeface="Georgia"/>
              </a:rPr>
              <a:t> degli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 al </a:t>
            </a:r>
            <a:r>
              <a:rPr dirty="0" sz="1200" spc="-30">
                <a:latin typeface="Georgia"/>
                <a:cs typeface="Georgia"/>
              </a:rPr>
              <a:t>database,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gestione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sessioni,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query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 </a:t>
            </a:r>
            <a:r>
              <a:rPr dirty="0" sz="1200" spc="-15">
                <a:latin typeface="Georgia"/>
                <a:cs typeface="Georgia"/>
              </a:rPr>
              <a:t>alte </a:t>
            </a:r>
            <a:r>
              <a:rPr dirty="0" sz="1200" spc="-35">
                <a:latin typeface="Georgia"/>
                <a:cs typeface="Georgia"/>
              </a:rPr>
              <a:t>prestazioni.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Hibernate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semplifica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notevolmente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gestione</a:t>
            </a:r>
            <a:r>
              <a:rPr dirty="0" sz="1200" spc="-35">
                <a:latin typeface="Georgia"/>
                <a:cs typeface="Georgia"/>
              </a:rPr>
              <a:t> della</a:t>
            </a:r>
            <a:r>
              <a:rPr dirty="0" sz="1200" spc="-30">
                <a:latin typeface="Georgia"/>
                <a:cs typeface="Georgia"/>
              </a:rPr>
              <a:t> persistenza, </a:t>
            </a:r>
            <a:r>
              <a:rPr dirty="0" sz="1200" spc="-50">
                <a:latin typeface="Georgia"/>
                <a:cs typeface="Georgia"/>
              </a:rPr>
              <a:t>riducendo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30">
                <a:latin typeface="Georgia"/>
                <a:cs typeface="Georgia"/>
              </a:rPr>
              <a:t>quantità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codice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migliorando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manutenibilità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Georgia"/>
              <a:cs typeface="Georgia"/>
            </a:endParaRPr>
          </a:p>
          <a:p>
            <a:pPr lvl="2" marL="2625090" indent="-522605">
              <a:lnSpc>
                <a:spcPct val="100000"/>
              </a:lnSpc>
              <a:buFont typeface="Georgia"/>
              <a:buAutoNum type="arabicPeriod" startAt="6"/>
              <a:tabLst>
                <a:tab pos="2625090" algn="l"/>
                <a:tab pos="2625725" algn="l"/>
              </a:tabLst>
            </a:pPr>
            <a:r>
              <a:rPr dirty="0" sz="1200" spc="-40" b="1">
                <a:latin typeface="Georgia"/>
                <a:cs typeface="Georgia"/>
              </a:rPr>
              <a:t>Retrofit</a:t>
            </a:r>
            <a:endParaRPr sz="1200">
              <a:latin typeface="Georgia"/>
              <a:cs typeface="Georgia"/>
            </a:endParaRPr>
          </a:p>
          <a:p>
            <a:pPr algn="ctr" marL="12700" marR="5715" indent="-635">
              <a:lnSpc>
                <a:spcPct val="100000"/>
              </a:lnSpc>
              <a:spcBef>
                <a:spcPts val="780"/>
              </a:spcBef>
            </a:pPr>
            <a:r>
              <a:rPr dirty="0" sz="1200" spc="-20">
                <a:latin typeface="Georgia"/>
                <a:cs typeface="Georgia"/>
              </a:rPr>
              <a:t>Retrofit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libreria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open-source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Android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Java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facilita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chiamate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HTTP. </a:t>
            </a:r>
            <a:r>
              <a:rPr dirty="0" sz="1200" spc="-20">
                <a:latin typeface="Georgia"/>
                <a:cs typeface="Georgia"/>
              </a:rPr>
              <a:t>Utilizza </a:t>
            </a:r>
            <a:r>
              <a:rPr dirty="0" sz="1200" spc="-35">
                <a:latin typeface="Georgia"/>
                <a:cs typeface="Georgia"/>
              </a:rPr>
              <a:t>annotazioni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definire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interfacce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comunicazione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servizi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web,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semplificando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l’integrazione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 </a:t>
            </a:r>
            <a:r>
              <a:rPr dirty="0" sz="1200">
                <a:latin typeface="Georgia"/>
                <a:cs typeface="Georgia"/>
              </a:rPr>
              <a:t>RESTful </a:t>
            </a:r>
            <a:r>
              <a:rPr dirty="0" sz="1200" spc="-50">
                <a:latin typeface="Georgia"/>
                <a:cs typeface="Georgia"/>
              </a:rPr>
              <a:t>nelle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applicazioni.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 Retrofit,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risposte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API </a:t>
            </a:r>
            <a:r>
              <a:rPr dirty="0" sz="1200" spc="-55">
                <a:latin typeface="Georgia"/>
                <a:cs typeface="Georgia"/>
              </a:rPr>
              <a:t>possono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automaticamente</a:t>
            </a:r>
            <a:r>
              <a:rPr dirty="0" sz="1200" spc="-30">
                <a:latin typeface="Georgia"/>
                <a:cs typeface="Georgia"/>
              </a:rPr>
              <a:t> convertite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 </a:t>
            </a:r>
            <a:r>
              <a:rPr dirty="0" sz="1200" spc="-40">
                <a:latin typeface="Georgia"/>
                <a:cs typeface="Georgia"/>
              </a:rPr>
              <a:t>Java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tramite </a:t>
            </a:r>
            <a:r>
              <a:rPr dirty="0" sz="1200" spc="-40">
                <a:latin typeface="Georgia"/>
                <a:cs typeface="Georgia"/>
              </a:rPr>
              <a:t>converter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come,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nostro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caso,</a:t>
            </a:r>
            <a:r>
              <a:rPr dirty="0" sz="1200" spc="-30">
                <a:latin typeface="Georgia"/>
                <a:cs typeface="Georgia"/>
              </a:rPr>
              <a:t> Gson.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La </a:t>
            </a:r>
            <a:r>
              <a:rPr dirty="0" sz="1200" spc="-25">
                <a:latin typeface="Georgia"/>
                <a:cs typeface="Georgia"/>
              </a:rPr>
              <a:t>scelta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usare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-35">
                <a:latin typeface="Georgia"/>
                <a:cs typeface="Georgia"/>
              </a:rPr>
              <a:t> libreria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Dietideals24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risultata </a:t>
            </a:r>
            <a:r>
              <a:rPr dirty="0" sz="1200" spc="-25">
                <a:latin typeface="Georgia"/>
                <a:cs typeface="Georgia"/>
              </a:rPr>
              <a:t>ottimale </a:t>
            </a:r>
            <a:r>
              <a:rPr dirty="0" sz="1200" spc="-45">
                <a:latin typeface="Georgia"/>
                <a:cs typeface="Georgia"/>
              </a:rPr>
              <a:t>poichè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richieste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create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Retrofit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integrano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perfettamente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framework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SpringBoot.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Georgia"/>
              <a:cs typeface="Georgia"/>
            </a:endParaRPr>
          </a:p>
          <a:p>
            <a:pPr lvl="2" marL="2656840" indent="-522605">
              <a:lnSpc>
                <a:spcPct val="100000"/>
              </a:lnSpc>
              <a:buFont typeface="Georgia"/>
              <a:buAutoNum type="arabicPeriod" startAt="7"/>
              <a:tabLst>
                <a:tab pos="2656840" algn="l"/>
                <a:tab pos="2657475" algn="l"/>
              </a:tabLst>
            </a:pPr>
            <a:r>
              <a:rPr dirty="0" sz="1200" spc="-60" b="1">
                <a:latin typeface="Georgia"/>
                <a:cs typeface="Georgia"/>
              </a:rPr>
              <a:t>D</a:t>
            </a:r>
            <a:r>
              <a:rPr dirty="0" sz="1200" spc="-60" b="1">
                <a:latin typeface="Georgia"/>
                <a:cs typeface="Georgia"/>
              </a:rPr>
              <a:t>ocker</a:t>
            </a:r>
            <a:endParaRPr sz="1200">
              <a:latin typeface="Georgia"/>
              <a:cs typeface="Georgia"/>
            </a:endParaRPr>
          </a:p>
          <a:p>
            <a:pPr algn="ctr" marL="64135" marR="59055">
              <a:lnSpc>
                <a:spcPct val="100000"/>
              </a:lnSpc>
              <a:spcBef>
                <a:spcPts val="775"/>
              </a:spcBef>
            </a:pPr>
            <a:r>
              <a:rPr dirty="0" sz="1200" spc="-45">
                <a:latin typeface="Georgia"/>
                <a:cs typeface="Georgia"/>
              </a:rPr>
              <a:t>Docker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piattaforma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open-source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automatizza la </a:t>
            </a:r>
            <a:r>
              <a:rPr dirty="0" sz="1200" spc="-40">
                <a:latin typeface="Georgia"/>
                <a:cs typeface="Georgia"/>
              </a:rPr>
              <a:t>distribuzione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applicazioni</a:t>
            </a:r>
            <a:r>
              <a:rPr dirty="0" sz="1200" spc="-30">
                <a:latin typeface="Georgia"/>
                <a:cs typeface="Georgia"/>
              </a:rPr>
              <a:t> all’interno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container,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garantendo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funzionino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sempre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nello </a:t>
            </a:r>
            <a:r>
              <a:rPr dirty="0" sz="1200" spc="-45">
                <a:latin typeface="Georgia"/>
                <a:cs typeface="Georgia"/>
              </a:rPr>
              <a:t> stesso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modo</a:t>
            </a:r>
            <a:r>
              <a:rPr dirty="0" sz="1200" spc="-50">
                <a:latin typeface="Georgia"/>
                <a:cs typeface="Georgia"/>
              </a:rPr>
              <a:t> ed</a:t>
            </a:r>
            <a:r>
              <a:rPr dirty="0" sz="1200" spc="-45">
                <a:latin typeface="Georgia"/>
                <a:cs typeface="Georgia"/>
              </a:rPr>
              <a:t> 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maniera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regolare.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</a:t>
            </a:r>
            <a:r>
              <a:rPr dirty="0" sz="1200" spc="-45">
                <a:latin typeface="Georgia"/>
                <a:cs typeface="Georgia"/>
              </a:rPr>
              <a:t> container Docker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includono</a:t>
            </a:r>
            <a:r>
              <a:rPr dirty="0" sz="1200" spc="1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tutto </a:t>
            </a:r>
            <a:r>
              <a:rPr dirty="0" sz="1200" spc="-30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necessario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50">
                <a:latin typeface="Georgia"/>
                <a:cs typeface="Georgia"/>
              </a:rPr>
              <a:t>eseguire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un’applicazione, </a:t>
            </a:r>
            <a:r>
              <a:rPr dirty="0" sz="1200" spc="-55">
                <a:latin typeface="Georgia"/>
                <a:cs typeface="Georgia"/>
              </a:rPr>
              <a:t>comprese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librerie,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dipendenze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configurazioni,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isolandole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operativo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host.</a:t>
            </a:r>
            <a:r>
              <a:rPr dirty="0" sz="1200" spc="-25">
                <a:latin typeface="Georgia"/>
                <a:cs typeface="Georgia"/>
              </a:rPr>
              <a:t> L’uso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Docker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ha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consentito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maggiore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portabilità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migliorando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l’efficienza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nell’uso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risorse.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200" spc="-20">
                <a:latin typeface="Georgia"/>
                <a:cs typeface="Georgia"/>
              </a:rPr>
              <a:t>L’infrastruttura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server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viene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creata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tramite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chiamato</a:t>
            </a:r>
            <a:endParaRPr sz="1200">
              <a:latin typeface="Georgia"/>
              <a:cs typeface="Georgia"/>
            </a:endParaRPr>
          </a:p>
          <a:p>
            <a:pPr algn="ctr" marL="53340" marR="46990">
              <a:lnSpc>
                <a:spcPct val="100000"/>
              </a:lnSpc>
              <a:spcBef>
                <a:spcPts val="5"/>
              </a:spcBef>
            </a:pPr>
            <a:r>
              <a:rPr dirty="0" sz="1200" spc="-50">
                <a:latin typeface="Georgia"/>
                <a:cs typeface="Georgia"/>
              </a:rPr>
              <a:t>’</a:t>
            </a:r>
            <a:r>
              <a:rPr dirty="0" sz="1200" spc="-50" b="1">
                <a:latin typeface="Georgia"/>
                <a:cs typeface="Georgia"/>
              </a:rPr>
              <a:t>docker-compose.yml</a:t>
            </a:r>
            <a:r>
              <a:rPr dirty="0" sz="1200" spc="-50">
                <a:latin typeface="Georgia"/>
                <a:cs typeface="Georgia"/>
              </a:rPr>
              <a:t>’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definire</a:t>
            </a:r>
            <a:r>
              <a:rPr dirty="0" sz="1200" spc="-50">
                <a:latin typeface="Georgia"/>
                <a:cs typeface="Georgia"/>
              </a:rPr>
              <a:t> ed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esporre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container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faranno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Nel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nostro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caso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file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definito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Backend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Database.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3139" y="1171055"/>
            <a:ext cx="5172075" cy="113919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831339">
              <a:lnSpc>
                <a:spcPct val="100000"/>
              </a:lnSpc>
              <a:spcBef>
                <a:spcPts val="875"/>
              </a:spcBef>
              <a:tabLst>
                <a:tab pos="2353310" algn="l"/>
              </a:tabLst>
            </a:pPr>
            <a:r>
              <a:rPr dirty="0" sz="1200" spc="-35" b="1">
                <a:latin typeface="Georgia"/>
                <a:cs typeface="Georgia"/>
              </a:rPr>
              <a:t>3.1.8	</a:t>
            </a:r>
            <a:r>
              <a:rPr dirty="0" sz="1200" spc="-45" b="1">
                <a:latin typeface="Georgia"/>
                <a:cs typeface="Georgia"/>
              </a:rPr>
              <a:t>Amazon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15" b="1">
                <a:latin typeface="Georgia"/>
                <a:cs typeface="Georgia"/>
              </a:rPr>
              <a:t>EC2</a:t>
            </a:r>
            <a:endParaRPr sz="12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30">
                <a:latin typeface="Georgia"/>
                <a:cs typeface="Georgia"/>
              </a:rPr>
              <a:t>L’applicazione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rilasciata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Amazon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EC2,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un’istanza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Cloud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fornisce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ambiente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Linux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lanciare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Container.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Ciò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ha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permesso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poter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esporre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indirizzo</a:t>
            </a:r>
            <a:r>
              <a:rPr dirty="0" sz="1200" spc="-35">
                <a:latin typeface="Georgia"/>
                <a:cs typeface="Georgia"/>
              </a:rPr>
              <a:t> pubblico,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creando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server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dell’applicativo 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mediante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docker-compose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dell’istanza.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2653401"/>
            <a:ext cx="5292121" cy="17210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128118"/>
            <a:ext cx="5317490" cy="121094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1591945" indent="-457200">
              <a:lnSpc>
                <a:spcPct val="100000"/>
              </a:lnSpc>
              <a:spcBef>
                <a:spcPts val="1015"/>
              </a:spcBef>
              <a:buFont typeface="Palatino Linotype"/>
              <a:buAutoNum type="arabicPeriod" startAt="2"/>
              <a:tabLst>
                <a:tab pos="1591945" algn="l"/>
                <a:tab pos="1592580" algn="l"/>
              </a:tabLst>
            </a:pPr>
            <a:r>
              <a:rPr dirty="0" sz="1400" spc="40" b="1">
                <a:latin typeface="Palatino Linotype"/>
                <a:cs typeface="Palatino Linotype"/>
              </a:rPr>
              <a:t>Diagramm</a:t>
            </a:r>
            <a:r>
              <a:rPr dirty="0" sz="1400" spc="40" b="1">
                <a:latin typeface="Palatino Linotype"/>
                <a:cs typeface="Palatino Linotype"/>
              </a:rPr>
              <a:t>i</a:t>
            </a:r>
            <a:r>
              <a:rPr dirty="0" sz="1400" spc="16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classi</a:t>
            </a:r>
            <a:r>
              <a:rPr dirty="0" sz="1400" spc="16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5" b="1">
                <a:latin typeface="Palatino Linotype"/>
                <a:cs typeface="Palatino Linotype"/>
              </a:rPr>
              <a:t>design</a:t>
            </a:r>
            <a:endParaRPr sz="1400">
              <a:latin typeface="Palatino Linotype"/>
              <a:cs typeface="Palatino Linotype"/>
            </a:endParaRPr>
          </a:p>
          <a:p>
            <a:pPr marL="400685" marR="5080" indent="-388620">
              <a:lnSpc>
                <a:spcPct val="100000"/>
              </a:lnSpc>
              <a:spcBef>
                <a:spcPts val="73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elencati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Class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diagram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UML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descrivono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graficamente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implementate.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Georgia"/>
              <a:cs typeface="Georgia"/>
            </a:endParaRPr>
          </a:p>
          <a:p>
            <a:pPr lvl="2" marL="2686685" indent="-522605">
              <a:lnSpc>
                <a:spcPct val="100000"/>
              </a:lnSpc>
              <a:buFont typeface="Georgia"/>
              <a:buAutoNum type="arabicPeriod"/>
              <a:tabLst>
                <a:tab pos="2686685" algn="l"/>
                <a:tab pos="2687320" algn="l"/>
              </a:tabLst>
            </a:pPr>
            <a:r>
              <a:rPr dirty="0" sz="1200" spc="-25" b="1">
                <a:latin typeface="Georgia"/>
                <a:cs typeface="Georgia"/>
              </a:rPr>
              <a:t>E</a:t>
            </a:r>
            <a:r>
              <a:rPr dirty="0" sz="1200" spc="-25" b="1">
                <a:latin typeface="Georgia"/>
                <a:cs typeface="Georgia"/>
              </a:rPr>
              <a:t>ntità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2570852"/>
            <a:ext cx="5821252" cy="54865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0133" y="1270353"/>
            <a:ext cx="16605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0" b="1">
                <a:latin typeface="Georgia"/>
                <a:cs typeface="Georgia"/>
              </a:rPr>
              <a:t>3.2.2</a:t>
            </a:r>
            <a:r>
              <a:rPr dirty="0" sz="1200" spc="-60" b="1">
                <a:latin typeface="Georgia"/>
                <a:cs typeface="Georgia"/>
              </a:rPr>
              <a:t>	</a:t>
            </a:r>
            <a:r>
              <a:rPr dirty="0" sz="1200" spc="-15" b="1">
                <a:latin typeface="Georgia"/>
                <a:cs typeface="Georgia"/>
              </a:rPr>
              <a:t>Aute</a:t>
            </a:r>
            <a:r>
              <a:rPr dirty="0" sz="1200" spc="-60" b="1">
                <a:latin typeface="Georgia"/>
                <a:cs typeface="Georgia"/>
              </a:rPr>
              <a:t>n</a:t>
            </a:r>
            <a:r>
              <a:rPr dirty="0" sz="1200" spc="-50" b="1">
                <a:latin typeface="Georgia"/>
                <a:cs typeface="Georgia"/>
              </a:rPr>
              <a:t>ticazione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98"/>
            <a:ext cx="5821258" cy="512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6435" y="1270353"/>
            <a:ext cx="15074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0" b="1">
                <a:latin typeface="Georgia"/>
                <a:cs typeface="Georgia"/>
              </a:rPr>
              <a:t>3.2.3	</a:t>
            </a: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70"/>
            <a:ext cx="5820988" cy="34153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0291" y="1270353"/>
            <a:ext cx="22802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5" b="1">
                <a:latin typeface="Georgia"/>
                <a:cs typeface="Georgia"/>
              </a:rPr>
              <a:t>3.2.4	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Inversa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98"/>
            <a:ext cx="5821180" cy="45737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8773" y="1270353"/>
            <a:ext cx="25031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50" b="1">
                <a:latin typeface="Georgia"/>
                <a:cs typeface="Georgia"/>
              </a:rPr>
              <a:t>3.2.5	Creazione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al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76"/>
            <a:ext cx="5821241" cy="49715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8051" y="1270353"/>
            <a:ext cx="24644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5" b="1">
                <a:latin typeface="Georgia"/>
                <a:cs typeface="Georgia"/>
              </a:rPr>
              <a:t>3.2.6	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16"/>
            <a:ext cx="5821200" cy="46849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270353"/>
            <a:ext cx="41084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45585" algn="l"/>
              </a:tabLst>
            </a:pPr>
            <a:r>
              <a:rPr dirty="0" sz="1200" spc="-60" b="1">
                <a:latin typeface="Georgia"/>
                <a:cs typeface="Georgia"/>
              </a:rPr>
              <a:t>Diagramma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de</a:t>
            </a:r>
            <a:r>
              <a:rPr dirty="0" sz="1200" spc="-40" b="1">
                <a:latin typeface="Georgia"/>
                <a:cs typeface="Georgia"/>
              </a:rPr>
              <a:t>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cas</a:t>
            </a:r>
            <a:r>
              <a:rPr dirty="0" sz="1200" spc="-45" b="1">
                <a:latin typeface="Georgia"/>
                <a:cs typeface="Georgia"/>
              </a:rPr>
              <a:t>i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d’us</a:t>
            </a:r>
            <a:r>
              <a:rPr dirty="0" sz="1200" spc="-55" b="1">
                <a:latin typeface="Georgia"/>
                <a:cs typeface="Georgia"/>
              </a:rPr>
              <a:t>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I</a:t>
            </a:r>
            <a:r>
              <a:rPr dirty="0" sz="1200" spc="-110" b="1">
                <a:latin typeface="Georgia"/>
                <a:cs typeface="Georgia"/>
              </a:rPr>
              <a:t>n</a:t>
            </a:r>
            <a:r>
              <a:rPr dirty="0" sz="1200" spc="-55" b="1">
                <a:latin typeface="Georgia"/>
                <a:cs typeface="Georgia"/>
              </a:rPr>
              <a:t>terazione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co</a:t>
            </a:r>
            <a:r>
              <a:rPr dirty="0" sz="1200" spc="-85" b="1">
                <a:latin typeface="Georgia"/>
                <a:cs typeface="Georgia"/>
              </a:rPr>
              <a:t>n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il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sistem</a:t>
            </a:r>
            <a:r>
              <a:rPr dirty="0" sz="1200" spc="-65" b="1">
                <a:latin typeface="Georgia"/>
                <a:cs typeface="Georgia"/>
              </a:rPr>
              <a:t>a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60">
                <a:latin typeface="Georgia"/>
                <a:cs typeface="Georgia"/>
              </a:rPr>
              <a:t>-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1641519"/>
            <a:ext cx="4233710" cy="44779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6402" y="1270353"/>
            <a:ext cx="19272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40" b="1">
                <a:latin typeface="Georgia"/>
                <a:cs typeface="Georgia"/>
              </a:rPr>
              <a:t>3.2.7	Gestione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92"/>
            <a:ext cx="5821324" cy="35023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7515" y="1270353"/>
            <a:ext cx="24053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70" b="1">
                <a:latin typeface="Georgia"/>
                <a:cs typeface="Georgia"/>
              </a:rPr>
              <a:t>3.2.8	</a:t>
            </a:r>
            <a:r>
              <a:rPr dirty="0" sz="1200" spc="-60" b="1">
                <a:latin typeface="Georgia"/>
                <a:cs typeface="Georgia"/>
              </a:rPr>
              <a:t>Personalizzazione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01"/>
            <a:ext cx="5821342" cy="45130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0147" y="1270353"/>
            <a:ext cx="21602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5" b="1">
                <a:latin typeface="Georgia"/>
                <a:cs typeface="Georgia"/>
              </a:rPr>
              <a:t>3.2.9	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137"/>
            <a:ext cx="5820981" cy="35818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21308" y="1128118"/>
            <a:ext cx="5317490" cy="245999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975360">
              <a:lnSpc>
                <a:spcPct val="100000"/>
              </a:lnSpc>
              <a:spcBef>
                <a:spcPts val="1015"/>
              </a:spcBef>
              <a:tabLst>
                <a:tab pos="1431925" algn="l"/>
              </a:tabLst>
            </a:pPr>
            <a:r>
              <a:rPr dirty="0" sz="1400" spc="85" b="1">
                <a:latin typeface="Palatino Linotype"/>
                <a:cs typeface="Palatino Linotype"/>
              </a:rPr>
              <a:t>3.3	</a:t>
            </a:r>
            <a:r>
              <a:rPr dirty="0" sz="1400" spc="40" b="1">
                <a:latin typeface="Palatino Linotype"/>
                <a:cs typeface="Palatino Linotype"/>
              </a:rPr>
              <a:t>Diagrammi</a:t>
            </a:r>
            <a:r>
              <a:rPr dirty="0" sz="1400" spc="16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10" b="1">
                <a:latin typeface="Palatino Linotype"/>
                <a:cs typeface="Palatino Linotype"/>
              </a:rPr>
              <a:t>sequenza</a:t>
            </a:r>
            <a:r>
              <a:rPr dirty="0" sz="1400" spc="16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5" b="1">
                <a:latin typeface="Palatino Linotype"/>
                <a:cs typeface="Palatino Linotype"/>
              </a:rPr>
              <a:t>design</a:t>
            </a:r>
            <a:endParaRPr sz="1400">
              <a:latin typeface="Palatino Linotype"/>
              <a:cs typeface="Palatino Linotype"/>
            </a:endParaRPr>
          </a:p>
          <a:p>
            <a:pPr algn="ctr" marL="12700" marR="5080">
              <a:lnSpc>
                <a:spcPct val="100000"/>
              </a:lnSpc>
              <a:spcBef>
                <a:spcPts val="73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sezione</a:t>
            </a:r>
            <a:r>
              <a:rPr dirty="0" sz="1200" spc="-45">
                <a:latin typeface="Georgia"/>
                <a:cs typeface="Georgia"/>
              </a:rPr>
              <a:t> verranno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elencati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sequence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diagram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design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sistema,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quali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mostrano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passi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interazioni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-40">
                <a:latin typeface="Georgia"/>
                <a:cs typeface="Georgia"/>
              </a:rPr>
              <a:t> varie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eseguire</a:t>
            </a:r>
            <a:r>
              <a:rPr dirty="0" sz="1200" spc="-45">
                <a:latin typeface="Georgia"/>
                <a:cs typeface="Georgia"/>
              </a:rPr>
              <a:t> una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specifica </a:t>
            </a:r>
            <a:r>
              <a:rPr dirty="0" sz="1200" spc="-30">
                <a:latin typeface="Georgia"/>
                <a:cs typeface="Georgia"/>
              </a:rPr>
              <a:t>funzionalità </a:t>
            </a:r>
            <a:r>
              <a:rPr dirty="0" sz="1200" spc="-40">
                <a:latin typeface="Georgia"/>
                <a:cs typeface="Georgia"/>
              </a:rPr>
              <a:t>implementata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software.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particolare,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preso</a:t>
            </a:r>
            <a:r>
              <a:rPr dirty="0" sz="1200" spc="-50">
                <a:latin typeface="Georgia"/>
                <a:cs typeface="Georgia"/>
              </a:rPr>
              <a:t> in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84175" indent="-190500">
              <a:lnSpc>
                <a:spcPct val="100000"/>
              </a:lnSpc>
              <a:spcBef>
                <a:spcPts val="1315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14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8417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offerta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8417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8417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4810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profilo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creatore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8051" y="1270353"/>
            <a:ext cx="24644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25" b="1">
                <a:latin typeface="Georgia"/>
                <a:cs typeface="Georgia"/>
              </a:rPr>
              <a:t>3.3.1	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92"/>
            <a:ext cx="5821191" cy="44567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546" y="1270353"/>
            <a:ext cx="33413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0" b="1">
                <a:latin typeface="Georgia"/>
                <a:cs typeface="Georgia"/>
              </a:rPr>
              <a:t>3.3.2	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12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2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14"/>
            <a:ext cx="5820996" cy="44751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6435" y="1270353"/>
            <a:ext cx="15074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55" b="1">
                <a:latin typeface="Georgia"/>
                <a:cs typeface="Georgia"/>
              </a:rPr>
              <a:t>3.3.3	</a:t>
            </a:r>
            <a:r>
              <a:rPr dirty="0" sz="1200" spc="-50" b="1">
                <a:latin typeface="Georgia"/>
                <a:cs typeface="Georgia"/>
              </a:rPr>
              <a:t>Ricerca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52"/>
            <a:ext cx="5821082" cy="49412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5279" y="1270353"/>
            <a:ext cx="33508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65" b="1">
                <a:latin typeface="Georgia"/>
                <a:cs typeface="Georgia"/>
              </a:rPr>
              <a:t>3.3.4	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Profilo</a:t>
            </a:r>
            <a:r>
              <a:rPr dirty="0" sz="1200" spc="14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Creatore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47"/>
            <a:ext cx="5821082" cy="38100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3045" y="1203548"/>
            <a:ext cx="4874895" cy="208533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81455">
              <a:lnSpc>
                <a:spcPct val="100000"/>
              </a:lnSpc>
              <a:spcBef>
                <a:spcPts val="120"/>
              </a:spcBef>
              <a:tabLst>
                <a:tab pos="1835785" algn="l"/>
              </a:tabLst>
            </a:pPr>
            <a:r>
              <a:rPr dirty="0" sz="1700" spc="-80" b="1">
                <a:latin typeface="Cambria"/>
                <a:cs typeface="Cambria"/>
              </a:rPr>
              <a:t>4	</a:t>
            </a:r>
            <a:r>
              <a:rPr dirty="0" sz="1700" spc="55" b="1">
                <a:latin typeface="Cambria"/>
                <a:cs typeface="Cambria"/>
              </a:rPr>
              <a:t>Codice</a:t>
            </a:r>
            <a:r>
              <a:rPr dirty="0" sz="1700" spc="175" b="1">
                <a:latin typeface="Cambria"/>
                <a:cs typeface="Cambria"/>
              </a:rPr>
              <a:t> </a:t>
            </a:r>
            <a:r>
              <a:rPr dirty="0" sz="1700" spc="-25" b="1">
                <a:latin typeface="Cambria"/>
                <a:cs typeface="Cambria"/>
              </a:rPr>
              <a:t>sorgente</a:t>
            </a:r>
            <a:endParaRPr sz="1700">
              <a:latin typeface="Cambria"/>
              <a:cs typeface="Cambria"/>
            </a:endParaRPr>
          </a:p>
          <a:p>
            <a:pPr marL="1172845">
              <a:lnSpc>
                <a:spcPct val="100000"/>
              </a:lnSpc>
              <a:spcBef>
                <a:spcPts val="1235"/>
              </a:spcBef>
              <a:tabLst>
                <a:tab pos="1628775" algn="l"/>
              </a:tabLst>
            </a:pPr>
            <a:r>
              <a:rPr dirty="0" sz="1400" spc="85" b="1">
                <a:latin typeface="Palatino Linotype"/>
                <a:cs typeface="Palatino Linotype"/>
              </a:rPr>
              <a:t>4.1	</a:t>
            </a:r>
            <a:r>
              <a:rPr dirty="0" sz="1400" spc="40" b="1">
                <a:latin typeface="Palatino Linotype"/>
                <a:cs typeface="Palatino Linotype"/>
              </a:rPr>
              <a:t>File</a:t>
            </a:r>
            <a:r>
              <a:rPr dirty="0" sz="1400" spc="155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55" b="1">
                <a:latin typeface="Palatino Linotype"/>
                <a:cs typeface="Palatino Linotype"/>
              </a:rPr>
              <a:t> </a:t>
            </a:r>
            <a:r>
              <a:rPr dirty="0" sz="1400" spc="30" b="1">
                <a:latin typeface="Palatino Linotype"/>
                <a:cs typeface="Palatino Linotype"/>
              </a:rPr>
              <a:t>Build</a:t>
            </a:r>
            <a:r>
              <a:rPr dirty="0" sz="1400" spc="150" b="1">
                <a:latin typeface="Palatino Linotype"/>
                <a:cs typeface="Palatino Linotype"/>
              </a:rPr>
              <a:t> </a:t>
            </a:r>
            <a:r>
              <a:rPr dirty="0" sz="1400" spc="65" b="1">
                <a:latin typeface="Palatino Linotype"/>
                <a:cs typeface="Palatino Linotype"/>
              </a:rPr>
              <a:t>automatica</a:t>
            </a:r>
            <a:endParaRPr sz="1400">
              <a:latin typeface="Palatino Linotype"/>
              <a:cs typeface="Palatino Linotype"/>
            </a:endParaRPr>
          </a:p>
          <a:p>
            <a:pPr marL="106680" marR="5080" indent="-15240">
              <a:lnSpc>
                <a:spcPct val="100000"/>
              </a:lnSpc>
              <a:spcBef>
                <a:spcPts val="740"/>
              </a:spcBef>
            </a:pPr>
            <a:r>
              <a:rPr dirty="0" sz="1200" spc="-5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file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build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automatica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quelli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permettono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creare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automatico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l’infrastruttura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software.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nostro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caso,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consideriamo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file:</a:t>
            </a:r>
            <a:endParaRPr sz="1200">
              <a:latin typeface="Georgia"/>
              <a:cs typeface="Georgia"/>
            </a:endParaRPr>
          </a:p>
          <a:p>
            <a:pPr marL="202565" indent="-190500">
              <a:lnSpc>
                <a:spcPct val="100000"/>
              </a:lnSpc>
              <a:spcBef>
                <a:spcPts val="1305"/>
              </a:spcBef>
              <a:buFont typeface="Georgia"/>
              <a:buAutoNum type="arabicPeriod"/>
              <a:tabLst>
                <a:tab pos="203200" algn="l"/>
              </a:tabLst>
            </a:pPr>
            <a:r>
              <a:rPr dirty="0" sz="1200" spc="-65" b="1">
                <a:latin typeface="Georgia"/>
                <a:cs typeface="Georgia"/>
              </a:rPr>
              <a:t>Dockerfile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backend</a:t>
            </a:r>
            <a:endParaRPr sz="1200">
              <a:latin typeface="Georgia"/>
              <a:cs typeface="Georgia"/>
            </a:endParaRPr>
          </a:p>
          <a:p>
            <a:pPr marL="20256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203200" algn="l"/>
              </a:tabLst>
            </a:pPr>
            <a:r>
              <a:rPr dirty="0" sz="1200" spc="-60" b="1">
                <a:latin typeface="Georgia"/>
                <a:cs typeface="Georgia"/>
              </a:rPr>
              <a:t>docker-compose.yml</a:t>
            </a:r>
            <a:endParaRPr sz="1200">
              <a:latin typeface="Georgia"/>
              <a:cs typeface="Georgia"/>
            </a:endParaRPr>
          </a:p>
          <a:p>
            <a:pPr marL="202565" indent="-19050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203200" algn="l"/>
              </a:tabLst>
            </a:pPr>
            <a:r>
              <a:rPr dirty="0" sz="1200" spc="-40" b="1">
                <a:latin typeface="Georgia"/>
                <a:cs typeface="Georgia"/>
              </a:rPr>
              <a:t>setup.bat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616963"/>
            <a:ext cx="5292382" cy="25581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6278815"/>
            <a:ext cx="1173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Georgia"/>
                <a:cs typeface="Georgia"/>
              </a:rPr>
              <a:t>Dockerfile</a:t>
            </a:r>
            <a:r>
              <a:rPr dirty="0" sz="1100" spc="4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Backend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283046"/>
            <a:ext cx="5292318" cy="25755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7063" y="3962348"/>
            <a:ext cx="5265420" cy="1156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Georgia"/>
                <a:cs typeface="Georgia"/>
              </a:rPr>
              <a:t>Docker</a:t>
            </a:r>
            <a:r>
              <a:rPr dirty="0" sz="1100" spc="65">
                <a:latin typeface="Georgia"/>
                <a:cs typeface="Georgia"/>
              </a:rPr>
              <a:t> </a:t>
            </a:r>
            <a:r>
              <a:rPr dirty="0" sz="1100" spc="-45">
                <a:latin typeface="Georgia"/>
                <a:cs typeface="Georgia"/>
              </a:rPr>
              <a:t>compose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L’infrastruttura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docker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viene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crearsi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mediante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docker-compose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avrà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due</a:t>
            </a:r>
            <a:r>
              <a:rPr dirty="0" sz="1200" spc="-45">
                <a:latin typeface="Georgia"/>
                <a:cs typeface="Georgia"/>
              </a:rPr>
              <a:t> container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contenenti</a:t>
            </a:r>
            <a:r>
              <a:rPr dirty="0" sz="1200" spc="-40">
                <a:latin typeface="Georgia"/>
                <a:cs typeface="Georgia"/>
              </a:rPr>
              <a:t> l’immagine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ufficiale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postgres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l’immagine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backend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creata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0">
                <a:latin typeface="Georgia"/>
                <a:cs typeface="Georgia"/>
              </a:rPr>
              <a:t>dockerfile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appena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citato.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client, </a:t>
            </a:r>
            <a:r>
              <a:rPr dirty="0" sz="1200" spc="-45">
                <a:latin typeface="Georgia"/>
                <a:cs typeface="Georgia"/>
              </a:rPr>
              <a:t>chiaramente,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viene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installato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parte.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171055"/>
            <a:ext cx="5316855" cy="95567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534035" algn="l"/>
              </a:tabLst>
            </a:pPr>
            <a:r>
              <a:rPr dirty="0" sz="1200" spc="-25" b="1">
                <a:latin typeface="Georgia"/>
                <a:cs typeface="Georgia"/>
              </a:rPr>
              <a:t>2.1.3	</a:t>
            </a:r>
            <a:r>
              <a:rPr dirty="0" sz="1200" spc="-45" b="1">
                <a:latin typeface="Georgia"/>
                <a:cs typeface="Georgia"/>
              </a:rPr>
              <a:t>Prototipazione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visuale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via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Mock-up</a:t>
            </a: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sezione</a:t>
            </a:r>
            <a:r>
              <a:rPr dirty="0" sz="1200" spc="-45">
                <a:latin typeface="Georgia"/>
                <a:cs typeface="Georgia"/>
              </a:rPr>
              <a:t> verranno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mostrati</a:t>
            </a:r>
            <a:r>
              <a:rPr dirty="0" sz="1200" spc="2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necessari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alla</a:t>
            </a:r>
            <a:r>
              <a:rPr dirty="0" sz="1200" spc="25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comprensione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dei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 </a:t>
            </a:r>
            <a:r>
              <a:rPr dirty="0" sz="1200" spc="-30">
                <a:latin typeface="Georgia"/>
                <a:cs typeface="Georgia"/>
              </a:rPr>
              <a:t>d’uso.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Lo </a:t>
            </a:r>
            <a:r>
              <a:rPr dirty="0" sz="1200" spc="-40">
                <a:latin typeface="Georgia"/>
                <a:cs typeface="Georgia"/>
              </a:rPr>
              <a:t>strumento </a:t>
            </a:r>
            <a:r>
              <a:rPr dirty="0" sz="1200" spc="-20">
                <a:latin typeface="Georgia"/>
                <a:cs typeface="Georgia"/>
              </a:rPr>
              <a:t>utilizzato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creazione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interfacce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Figma.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Il </a:t>
            </a:r>
            <a:r>
              <a:rPr dirty="0" sz="1200" spc="-30">
                <a:latin typeface="Georgia"/>
                <a:cs typeface="Georgia"/>
              </a:rPr>
              <a:t> progetto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completo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disponibile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seguente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  <a:hlinkClick r:id="rId2"/>
              </a:rPr>
              <a:t>link.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0556" y="2642232"/>
            <a:ext cx="31184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latin typeface="Georgia"/>
                <a:cs typeface="Georgia"/>
              </a:rPr>
              <a:t>Caso</a:t>
            </a:r>
            <a:r>
              <a:rPr dirty="0" sz="1200" spc="13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d’Uso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95" b="1">
                <a:latin typeface="Georgia"/>
                <a:cs typeface="Georgia"/>
              </a:rPr>
              <a:t>#1:</a:t>
            </a:r>
            <a:r>
              <a:rPr dirty="0" sz="1200" spc="28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Creazione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</a:t>
            </a:r>
            <a:r>
              <a:rPr dirty="0" sz="1200" spc="13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7005" y="3373366"/>
            <a:ext cx="2645999" cy="4703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9856" y="8167786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85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625" y="1283066"/>
            <a:ext cx="4762930" cy="59870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0244" y="7373822"/>
            <a:ext cx="5279390" cy="1340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setup.bat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seguente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file,</a:t>
            </a:r>
            <a:r>
              <a:rPr dirty="0" sz="1200" spc="-35">
                <a:latin typeface="Georgia"/>
                <a:cs typeface="Georgia"/>
              </a:rPr>
              <a:t> posizionato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nella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directory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backend,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eseguibile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rappresenta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semplice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script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creare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l’immagine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backend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ed </a:t>
            </a:r>
            <a:r>
              <a:rPr dirty="0" sz="1200" spc="-27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eseguire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5">
                <a:latin typeface="Georgia"/>
                <a:cs typeface="Georgia"/>
              </a:rPr>
              <a:t>compose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docker-compose.yml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automaticamente, </a:t>
            </a:r>
            <a:r>
              <a:rPr dirty="0" sz="1200" spc="-50">
                <a:latin typeface="Georgia"/>
                <a:cs typeface="Georgia"/>
              </a:rPr>
              <a:t>creando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l’infrastruttura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server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(in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locale).  </a:t>
            </a:r>
            <a:r>
              <a:rPr dirty="0" sz="1200" spc="-3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file,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volta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eseguito,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eseguirà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istruzioni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citate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sequenziale,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mostrando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errori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insuccesso.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128118"/>
            <a:ext cx="5317490" cy="24542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2426335" indent="-457200">
              <a:lnSpc>
                <a:spcPct val="100000"/>
              </a:lnSpc>
              <a:spcBef>
                <a:spcPts val="1015"/>
              </a:spcBef>
              <a:buFont typeface="Palatino Linotype"/>
              <a:buAutoNum type="arabicPeriod" startAt="2"/>
              <a:tabLst>
                <a:tab pos="2426335" algn="l"/>
                <a:tab pos="2426970" algn="l"/>
              </a:tabLst>
            </a:pPr>
            <a:r>
              <a:rPr dirty="0" sz="1400" spc="5" b="1">
                <a:latin typeface="Palatino Linotype"/>
                <a:cs typeface="Palatino Linotype"/>
              </a:rPr>
              <a:t>V</a:t>
            </a:r>
            <a:r>
              <a:rPr dirty="0" sz="1400" spc="5" b="1">
                <a:latin typeface="Palatino Linotype"/>
                <a:cs typeface="Palatino Linotype"/>
              </a:rPr>
              <a:t>ersioning</a:t>
            </a:r>
            <a:endParaRPr sz="1400">
              <a:latin typeface="Palatino Linotype"/>
              <a:cs typeface="Palatino Linotype"/>
            </a:endParaRPr>
          </a:p>
          <a:p>
            <a:pPr algn="ctr" marL="103505" marR="93345" indent="-2540">
              <a:lnSpc>
                <a:spcPct val="100000"/>
              </a:lnSpc>
              <a:spcBef>
                <a:spcPts val="735"/>
              </a:spcBef>
            </a:pPr>
            <a:r>
              <a:rPr dirty="0" sz="1200" spc="-25">
                <a:latin typeface="Georgia"/>
                <a:cs typeface="Georgia"/>
              </a:rPr>
              <a:t>Per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sviluppo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-30">
                <a:latin typeface="Georgia"/>
                <a:cs typeface="Georgia"/>
              </a:rPr>
              <a:t> piattaforma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DietiDeals24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stato </a:t>
            </a:r>
            <a:r>
              <a:rPr dirty="0" sz="1200" spc="-10">
                <a:latin typeface="Georgia"/>
                <a:cs typeface="Georgia"/>
              </a:rPr>
              <a:t>adottato </a:t>
            </a:r>
            <a:r>
              <a:rPr dirty="0" sz="1200" spc="-20">
                <a:latin typeface="Georgia"/>
                <a:cs typeface="Georgia"/>
              </a:rPr>
              <a:t>GitHub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strumento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versionamento.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E’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possibile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accedere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repository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seguente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link: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  <a:hlinkClick r:id="rId2"/>
              </a:rPr>
              <a:t>https://github.com/LZannini/DietiDeals24.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Georgia"/>
              <a:cs typeface="Georgia"/>
            </a:endParaRPr>
          </a:p>
          <a:p>
            <a:pPr lvl="1" marL="1657985" indent="-457200">
              <a:lnSpc>
                <a:spcPct val="100000"/>
              </a:lnSpc>
              <a:buFont typeface="Palatino Linotype"/>
              <a:buAutoNum type="arabicPeriod" startAt="3"/>
              <a:tabLst>
                <a:tab pos="1657985" algn="l"/>
                <a:tab pos="1658620" algn="l"/>
              </a:tabLst>
            </a:pPr>
            <a:r>
              <a:rPr dirty="0" sz="1400" spc="80" b="1">
                <a:latin typeface="Palatino Linotype"/>
                <a:cs typeface="Palatino Linotype"/>
              </a:rPr>
              <a:t>Re</a:t>
            </a:r>
            <a:r>
              <a:rPr dirty="0" sz="1400" spc="80" b="1">
                <a:latin typeface="Palatino Linotype"/>
                <a:cs typeface="Palatino Linotype"/>
              </a:rPr>
              <a:t>port</a:t>
            </a:r>
            <a:r>
              <a:rPr dirty="0" sz="1400" spc="160" b="1">
                <a:latin typeface="Palatino Linotype"/>
                <a:cs typeface="Palatino Linotype"/>
              </a:rPr>
              <a:t> </a:t>
            </a:r>
            <a:r>
              <a:rPr dirty="0" sz="1400" spc="-5" b="1">
                <a:latin typeface="Palatino Linotype"/>
                <a:cs typeface="Palatino Linotype"/>
              </a:rPr>
              <a:t>di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35" b="1">
                <a:latin typeface="Palatino Linotype"/>
                <a:cs typeface="Palatino Linotype"/>
              </a:rPr>
              <a:t>qualità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b="1">
                <a:latin typeface="Palatino Linotype"/>
                <a:cs typeface="Palatino Linotype"/>
              </a:rPr>
              <a:t>del</a:t>
            </a:r>
            <a:r>
              <a:rPr dirty="0" sz="1400" spc="165" b="1">
                <a:latin typeface="Palatino Linotype"/>
                <a:cs typeface="Palatino Linotype"/>
              </a:rPr>
              <a:t> </a:t>
            </a:r>
            <a:r>
              <a:rPr dirty="0" sz="1400" spc="35" b="1">
                <a:latin typeface="Palatino Linotype"/>
                <a:cs typeface="Palatino Linotype"/>
              </a:rPr>
              <a:t>codice</a:t>
            </a:r>
            <a:endParaRPr sz="1400">
              <a:latin typeface="Palatino Linotype"/>
              <a:cs typeface="Palatino Linotype"/>
            </a:endParaRPr>
          </a:p>
          <a:p>
            <a:pPr algn="ctr" marL="12700" marR="5080" indent="-1270">
              <a:lnSpc>
                <a:spcPct val="100000"/>
              </a:lnSpc>
              <a:spcBef>
                <a:spcPts val="740"/>
              </a:spcBef>
            </a:pPr>
            <a:r>
              <a:rPr dirty="0" sz="1200" spc="-25">
                <a:latin typeface="Georgia"/>
                <a:cs typeface="Georgia"/>
              </a:rPr>
              <a:t>Per </a:t>
            </a:r>
            <a:r>
              <a:rPr dirty="0" sz="1200" spc="-45">
                <a:latin typeface="Georgia"/>
                <a:cs typeface="Georgia"/>
              </a:rPr>
              <a:t>quanto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riguarda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l’analisi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qualità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codice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usato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Sonarqube,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utile </a:t>
            </a:r>
            <a:r>
              <a:rPr dirty="0" sz="1200" spc="-40">
                <a:latin typeface="Georgia"/>
                <a:cs typeface="Georgia"/>
              </a:rPr>
              <a:t>strumento</a:t>
            </a:r>
            <a:r>
              <a:rPr dirty="0" sz="1200" spc="-35">
                <a:latin typeface="Georgia"/>
                <a:cs typeface="Georgia"/>
              </a:rPr>
              <a:t> 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analisi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statica.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software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 </a:t>
            </a:r>
            <a:r>
              <a:rPr dirty="0" sz="1200" spc="-35">
                <a:latin typeface="Georgia"/>
                <a:cs typeface="Georgia"/>
              </a:rPr>
              <a:t> identificato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diversi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issue,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riuscendo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ad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ottenere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qualità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codice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soddisfacente.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Di </a:t>
            </a:r>
            <a:r>
              <a:rPr dirty="0" sz="1200" spc="-40">
                <a:latin typeface="Georgia"/>
                <a:cs typeface="Georgia"/>
              </a:rPr>
              <a:t>seguito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viene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mostrato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uno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screenshot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report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generati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Sonarqube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Frontend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Backend: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4197619"/>
            <a:ext cx="5292247" cy="2504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80755" y="6930324"/>
            <a:ext cx="37985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Georgia"/>
                <a:cs typeface="Georgia"/>
              </a:rPr>
              <a:t>Report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Sonarqube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Frontend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(sopra)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Backend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(sotto)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  <p:sp>
        <p:nvSpPr>
          <p:cNvPr id="2" name="object 2"/>
          <p:cNvSpPr txBox="1"/>
          <p:nvPr/>
        </p:nvSpPr>
        <p:spPr>
          <a:xfrm>
            <a:off x="1154696" y="1203548"/>
            <a:ext cx="5250180" cy="51536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993775" indent="-354330">
              <a:lnSpc>
                <a:spcPct val="100000"/>
              </a:lnSpc>
              <a:spcBef>
                <a:spcPts val="120"/>
              </a:spcBef>
              <a:buFont typeface="Cambria"/>
              <a:buAutoNum type="arabicPlain" startAt="5"/>
              <a:tabLst>
                <a:tab pos="993775" algn="l"/>
                <a:tab pos="994410" algn="l"/>
              </a:tabLst>
            </a:pPr>
            <a:r>
              <a:rPr dirty="0" sz="1700" spc="10" b="1">
                <a:latin typeface="Cambria"/>
                <a:cs typeface="Cambria"/>
              </a:rPr>
              <a:t>T</a:t>
            </a:r>
            <a:r>
              <a:rPr dirty="0" sz="1700" spc="10" b="1">
                <a:latin typeface="Cambria"/>
                <a:cs typeface="Cambria"/>
              </a:rPr>
              <a:t>esting</a:t>
            </a:r>
            <a:r>
              <a:rPr dirty="0" sz="1700" spc="225" b="1">
                <a:latin typeface="Cambria"/>
                <a:cs typeface="Cambria"/>
              </a:rPr>
              <a:t> </a:t>
            </a:r>
            <a:r>
              <a:rPr dirty="0" sz="1700" spc="-65" b="1">
                <a:latin typeface="Cambria"/>
                <a:cs typeface="Cambria"/>
              </a:rPr>
              <a:t>e</a:t>
            </a:r>
            <a:r>
              <a:rPr dirty="0" sz="1700" spc="229" b="1">
                <a:latin typeface="Cambria"/>
                <a:cs typeface="Cambria"/>
              </a:rPr>
              <a:t> </a:t>
            </a:r>
            <a:r>
              <a:rPr dirty="0" sz="1700" spc="15" b="1">
                <a:latin typeface="Cambria"/>
                <a:cs typeface="Cambria"/>
              </a:rPr>
              <a:t>Valutazione</a:t>
            </a:r>
            <a:r>
              <a:rPr dirty="0" sz="1700" spc="235" b="1">
                <a:latin typeface="Cambria"/>
                <a:cs typeface="Cambria"/>
              </a:rPr>
              <a:t> </a:t>
            </a:r>
            <a:r>
              <a:rPr dirty="0" sz="1700" spc="10" b="1">
                <a:latin typeface="Cambria"/>
                <a:cs typeface="Cambria"/>
              </a:rPr>
              <a:t>dell’usabilità</a:t>
            </a:r>
            <a:endParaRPr sz="1700">
              <a:latin typeface="Cambria"/>
              <a:cs typeface="Cambria"/>
            </a:endParaRPr>
          </a:p>
          <a:p>
            <a:pPr lvl="1" marL="2383155" indent="-457200">
              <a:lnSpc>
                <a:spcPct val="100000"/>
              </a:lnSpc>
              <a:spcBef>
                <a:spcPts val="1235"/>
              </a:spcBef>
              <a:buFont typeface="Palatino Linotype"/>
              <a:buAutoNum type="arabicPeriod"/>
              <a:tabLst>
                <a:tab pos="2383155" algn="l"/>
                <a:tab pos="2383790" algn="l"/>
              </a:tabLst>
            </a:pPr>
            <a:r>
              <a:rPr dirty="0" sz="1400" spc="45" b="1">
                <a:latin typeface="Palatino Linotype"/>
                <a:cs typeface="Palatino Linotype"/>
              </a:rPr>
              <a:t>T</a:t>
            </a:r>
            <a:r>
              <a:rPr dirty="0" sz="1400" spc="45" b="1">
                <a:latin typeface="Palatino Linotype"/>
                <a:cs typeface="Palatino Linotype"/>
              </a:rPr>
              <a:t>est</a:t>
            </a:r>
            <a:r>
              <a:rPr dirty="0" sz="1400" spc="95" b="1">
                <a:latin typeface="Palatino Linotype"/>
                <a:cs typeface="Palatino Linotype"/>
              </a:rPr>
              <a:t> </a:t>
            </a:r>
            <a:r>
              <a:rPr dirty="0" sz="1400" spc="100" b="1">
                <a:latin typeface="Palatino Linotype"/>
                <a:cs typeface="Palatino Linotype"/>
              </a:rPr>
              <a:t>JUnit</a:t>
            </a:r>
            <a:endParaRPr sz="1400">
              <a:latin typeface="Palatino Linotype"/>
              <a:cs typeface="Palatino Linotype"/>
            </a:endParaRPr>
          </a:p>
          <a:p>
            <a:pPr algn="ctr" marL="12065" marR="5080" indent="-635">
              <a:lnSpc>
                <a:spcPct val="100000"/>
              </a:lnSpc>
              <a:spcBef>
                <a:spcPts val="740"/>
              </a:spcBef>
            </a:pPr>
            <a:r>
              <a:rPr dirty="0" sz="1200" spc="-25">
                <a:latin typeface="Georgia"/>
                <a:cs typeface="Georgia"/>
              </a:rPr>
              <a:t>Per la </a:t>
            </a:r>
            <a:r>
              <a:rPr dirty="0" sz="1200" spc="-35">
                <a:latin typeface="Georgia"/>
                <a:cs typeface="Georgia"/>
              </a:rPr>
              <a:t>progettazione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test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25">
                <a:latin typeface="Georgia"/>
                <a:cs typeface="Georgia"/>
              </a:rPr>
              <a:t>scelti </a:t>
            </a:r>
            <a:r>
              <a:rPr dirty="0" sz="1200" spc="-50">
                <a:latin typeface="Georgia"/>
                <a:cs typeface="Georgia"/>
              </a:rPr>
              <a:t>due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metodi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client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due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metodi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backend.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E’ </a:t>
            </a:r>
            <a:r>
              <a:rPr dirty="0" sz="1200" spc="-5">
                <a:latin typeface="Georgia"/>
                <a:cs typeface="Georgia"/>
              </a:rPr>
              <a:t>stata adottata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-20">
                <a:latin typeface="Georgia"/>
                <a:cs typeface="Georgia"/>
              </a:rPr>
              <a:t> strategia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Black</a:t>
            </a:r>
            <a:r>
              <a:rPr dirty="0" sz="1200" spc="-15">
                <a:latin typeface="Georgia"/>
                <a:cs typeface="Georgia"/>
              </a:rPr>
              <a:t> Box, </a:t>
            </a:r>
            <a:r>
              <a:rPr dirty="0" sz="1200" spc="-50">
                <a:latin typeface="Georgia"/>
                <a:cs typeface="Georgia"/>
              </a:rPr>
              <a:t>perché</a:t>
            </a:r>
            <a:r>
              <a:rPr dirty="0" sz="1200" spc="-45">
                <a:latin typeface="Georgia"/>
                <a:cs typeface="Georgia"/>
              </a:rPr>
              <a:t> pur 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conoscendo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struttura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codice,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interessava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fossero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rispettati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requisiti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dell’unità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testare.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 la </a:t>
            </a:r>
            <a:r>
              <a:rPr dirty="0" sz="1200" spc="-50">
                <a:latin typeface="Georgia"/>
                <a:cs typeface="Georgia"/>
              </a:rPr>
              <a:t>definizione</a:t>
            </a:r>
            <a:r>
              <a:rPr dirty="0" sz="1200" spc="-45">
                <a:latin typeface="Georgia"/>
                <a:cs typeface="Georgia"/>
              </a:rPr>
              <a:t> delle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stato 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utilizzato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approccio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R-WECT.</a:t>
            </a:r>
            <a:endParaRPr sz="1200">
              <a:latin typeface="Georgia"/>
              <a:cs typeface="Georgia"/>
            </a:endParaRPr>
          </a:p>
          <a:p>
            <a:pPr algn="ctr" marL="64135" marR="57150" indent="635">
              <a:lnSpc>
                <a:spcPct val="100000"/>
              </a:lnSpc>
              <a:spcBef>
                <a:spcPts val="20"/>
              </a:spcBef>
            </a:pPr>
            <a:r>
              <a:rPr dirty="0" sz="1200" spc="-15">
                <a:latin typeface="Georgia"/>
                <a:cs typeface="Georgia"/>
              </a:rPr>
              <a:t>Lato </a:t>
            </a:r>
            <a:r>
              <a:rPr dirty="0" sz="1200" spc="-35">
                <a:latin typeface="Georgia"/>
                <a:cs typeface="Georgia"/>
              </a:rPr>
              <a:t>client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individuato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-40">
                <a:latin typeface="Georgia"/>
                <a:cs typeface="Georgia"/>
              </a:rPr>
              <a:t> metodi</a:t>
            </a:r>
            <a:r>
              <a:rPr dirty="0" sz="1200" spc="-35">
                <a:latin typeface="Georgia"/>
                <a:cs typeface="Georgia"/>
              </a:rPr>
              <a:t> da</a:t>
            </a:r>
            <a:r>
              <a:rPr dirty="0" sz="1200" spc="-30">
                <a:latin typeface="Georgia"/>
                <a:cs typeface="Georgia"/>
              </a:rPr>
              <a:t> testare: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String </a:t>
            </a:r>
            <a:r>
              <a:rPr dirty="0" sz="1200" spc="-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calcolaTempoRimanente(LocalDateTime</a:t>
            </a:r>
            <a:r>
              <a:rPr dirty="0" sz="1200" spc="-4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endDateTime, </a:t>
            </a:r>
            <a:r>
              <a:rPr dirty="0" sz="1200" spc="-3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LocalDateTime</a:t>
            </a:r>
            <a:r>
              <a:rPr dirty="0" sz="1200" spc="-30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now)</a:t>
            </a:r>
            <a:r>
              <a:rPr dirty="0" sz="1200" spc="-70" b="1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35">
                <a:latin typeface="Georgia"/>
                <a:cs typeface="Georgia"/>
              </a:rPr>
              <a:t>calcolo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scadenza</a:t>
            </a:r>
            <a:r>
              <a:rPr dirty="0" sz="1200" spc="-35">
                <a:latin typeface="Georgia"/>
                <a:cs typeface="Georgia"/>
              </a:rPr>
              <a:t> 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rappresentarla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dell’activity </a:t>
            </a:r>
            <a:r>
              <a:rPr dirty="0" sz="1200" spc="-20">
                <a:latin typeface="Georgia"/>
                <a:cs typeface="Georgia"/>
              </a:rPr>
              <a:t>dettagli</a:t>
            </a:r>
            <a:r>
              <a:rPr dirty="0" sz="1200" spc="-15">
                <a:latin typeface="Georgia"/>
                <a:cs typeface="Georgia"/>
              </a:rPr>
              <a:t> asta,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permette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visualizzare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0">
                <a:latin typeface="Georgia"/>
                <a:cs typeface="Georgia"/>
              </a:rPr>
              <a:t>scadenza</a:t>
            </a:r>
            <a:r>
              <a:rPr dirty="0" sz="1200" spc="-35">
                <a:latin typeface="Georgia"/>
                <a:cs typeface="Georgia"/>
              </a:rPr>
              <a:t> di </a:t>
            </a:r>
            <a:r>
              <a:rPr dirty="0" sz="1200" spc="-20">
                <a:latin typeface="Georgia"/>
                <a:cs typeface="Georgia"/>
              </a:rPr>
              <a:t>un’asta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modo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chiaro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leggibile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all’interno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scheda</a:t>
            </a:r>
            <a:r>
              <a:rPr dirty="0" sz="1200" spc="-45">
                <a:latin typeface="Georgia"/>
                <a:cs typeface="Georgia"/>
              </a:rPr>
              <a:t> riguardo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ai </a:t>
            </a:r>
            <a:r>
              <a:rPr dirty="0" sz="1200" spc="-20">
                <a:latin typeface="Georgia"/>
                <a:cs typeface="Georgia"/>
              </a:rPr>
              <a:t>dettagli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un’asta.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L’altro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boolean 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passwordValida(String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75" b="1">
                <a:latin typeface="Georgia"/>
                <a:cs typeface="Georgia"/>
              </a:rPr>
              <a:t>nuovaPassword,</a:t>
            </a:r>
            <a:r>
              <a:rPr dirty="0" sz="1200" spc="-7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String</a:t>
            </a:r>
            <a:r>
              <a:rPr dirty="0" sz="1200" spc="-35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confermaPassword, </a:t>
            </a:r>
            <a:r>
              <a:rPr dirty="0" sz="1200" spc="-6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String</a:t>
            </a:r>
            <a:r>
              <a:rPr dirty="0" sz="1200" spc="-3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vecchiaPassword)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appunto</a:t>
            </a:r>
            <a:r>
              <a:rPr dirty="0" sz="1200" spc="-35">
                <a:latin typeface="Georgia"/>
                <a:cs typeface="Georgia"/>
              </a:rPr>
              <a:t> 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verificare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60">
                <a:latin typeface="Georgia"/>
                <a:cs typeface="Georgia"/>
              </a:rPr>
              <a:t>nuova </a:t>
            </a:r>
            <a:r>
              <a:rPr dirty="0" sz="1200" spc="-55">
                <a:latin typeface="Georgia"/>
                <a:cs typeface="Georgia"/>
              </a:rPr>
              <a:t> password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</a:t>
            </a:r>
            <a:r>
              <a:rPr dirty="0" sz="1200" spc="-30">
                <a:latin typeface="Georgia"/>
                <a:cs typeface="Georgia"/>
              </a:rPr>
              <a:t> valida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momento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l’utente </a:t>
            </a:r>
            <a:r>
              <a:rPr dirty="0" sz="1200" spc="-40">
                <a:latin typeface="Georgia"/>
                <a:cs typeface="Georgia"/>
              </a:rPr>
              <a:t>decida</a:t>
            </a:r>
            <a:r>
              <a:rPr dirty="0" sz="1200" spc="-35">
                <a:latin typeface="Georgia"/>
                <a:cs typeface="Georgia"/>
              </a:rPr>
              <a:t> 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cambiarla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 </a:t>
            </a:r>
            <a:r>
              <a:rPr dirty="0" sz="1200" spc="-40">
                <a:latin typeface="Georgia"/>
                <a:cs typeface="Georgia"/>
              </a:rPr>
              <a:t> assicura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condizioni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siano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rispettate.</a:t>
            </a:r>
            <a:endParaRPr sz="1200">
              <a:latin typeface="Georgia"/>
              <a:cs typeface="Georgia"/>
            </a:endParaRPr>
          </a:p>
          <a:p>
            <a:pPr algn="ctr" marL="13970" marR="5715" indent="-635">
              <a:lnSpc>
                <a:spcPct val="100000"/>
              </a:lnSpc>
              <a:spcBef>
                <a:spcPts val="45"/>
              </a:spcBef>
            </a:pPr>
            <a:r>
              <a:rPr dirty="0" sz="1200" spc="-45">
                <a:latin typeface="Georgia"/>
                <a:cs typeface="Georgia"/>
              </a:rPr>
              <a:t>Nel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backend</a:t>
            </a:r>
            <a:r>
              <a:rPr dirty="0" sz="1200" spc="-45">
                <a:latin typeface="Georgia"/>
                <a:cs typeface="Georgia"/>
              </a:rPr>
              <a:t> invece,</a:t>
            </a:r>
            <a:r>
              <a:rPr dirty="0" sz="1200" spc="-40">
                <a:latin typeface="Georgia"/>
                <a:cs typeface="Georgia"/>
              </a:rPr>
              <a:t> abbiamo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individuato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seguenti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metodi,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55">
                <a:latin typeface="Georgia"/>
                <a:cs typeface="Georgia"/>
              </a:rPr>
              <a:t>primo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 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30" b="1">
                <a:latin typeface="Georgia"/>
                <a:cs typeface="Georgia"/>
              </a:rPr>
              <a:t>List&lt;AstaDTO&gt;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trovaAstePerParolaChiaveAndCategoria(String </a:t>
            </a:r>
            <a:r>
              <a:rPr dirty="0" sz="1200" spc="-3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chiave,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Categoria</a:t>
            </a:r>
            <a:r>
              <a:rPr dirty="0" sz="1200" spc="-3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categoria)</a:t>
            </a:r>
            <a:r>
              <a:rPr dirty="0" sz="1200" spc="-45" b="1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praticamente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occupa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prendere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parola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chiave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categoria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l’utente </a:t>
            </a:r>
            <a:r>
              <a:rPr dirty="0" sz="1200" spc="-40">
                <a:latin typeface="Georgia"/>
                <a:cs typeface="Georgia"/>
              </a:rPr>
              <a:t>ha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inserito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client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arrivate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50">
                <a:latin typeface="Georgia"/>
                <a:cs typeface="Georgia"/>
              </a:rPr>
              <a:t>backend 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tramite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chiamate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dopo</a:t>
            </a:r>
            <a:r>
              <a:rPr dirty="0" sz="1200" spc="-40">
                <a:latin typeface="Georgia"/>
                <a:cs typeface="Georgia"/>
              </a:rPr>
              <a:t> un’interazione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database</a:t>
            </a:r>
            <a:r>
              <a:rPr dirty="0" sz="1200" spc="229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tramite </a:t>
            </a:r>
            <a:r>
              <a:rPr dirty="0" sz="1200" spc="-25">
                <a:latin typeface="Georgia"/>
                <a:cs typeface="Georgia"/>
              </a:rPr>
              <a:t> AstaRepository,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restituisce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lista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aste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corrispondono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alla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ricerca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ci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sono,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altrimenti </a:t>
            </a:r>
            <a:r>
              <a:rPr dirty="0" sz="1200" spc="-35">
                <a:latin typeface="Georgia"/>
                <a:cs typeface="Georgia"/>
              </a:rPr>
              <a:t>restituisce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lista </a:t>
            </a:r>
            <a:r>
              <a:rPr dirty="0" sz="1200" spc="-15">
                <a:latin typeface="Georgia"/>
                <a:cs typeface="Georgia"/>
              </a:rPr>
              <a:t>vuota.</a:t>
            </a:r>
            <a:r>
              <a:rPr dirty="0" sz="1200" spc="-10">
                <a:latin typeface="Georgia"/>
                <a:cs typeface="Georgia"/>
              </a:rPr>
              <a:t> L’altro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boolean </a:t>
            </a:r>
            <a:r>
              <a:rPr dirty="0" sz="1200" spc="-5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verificaOfferta(Utente</a:t>
            </a:r>
            <a:r>
              <a:rPr dirty="0" sz="1200" spc="15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utente,</a:t>
            </a:r>
            <a:r>
              <a:rPr dirty="0" sz="1200" spc="15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15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asta,</a:t>
            </a:r>
            <a:r>
              <a:rPr dirty="0" sz="1200" spc="15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float</a:t>
            </a:r>
            <a:r>
              <a:rPr dirty="0" sz="1200" spc="15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valore)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serve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verificare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l’offerta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essere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inserita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db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formata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correttamente.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8267" y="1270353"/>
            <a:ext cx="5104765" cy="852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83030">
              <a:lnSpc>
                <a:spcPct val="100000"/>
              </a:lnSpc>
              <a:spcBef>
                <a:spcPts val="95"/>
              </a:spcBef>
              <a:tabLst>
                <a:tab pos="1905000" algn="l"/>
              </a:tabLst>
            </a:pPr>
            <a:r>
              <a:rPr dirty="0" sz="1200" spc="15" b="1">
                <a:latin typeface="Georgia"/>
                <a:cs typeface="Georgia"/>
              </a:rPr>
              <a:t>5.1.1	</a:t>
            </a:r>
            <a:r>
              <a:rPr dirty="0" sz="1200" spc="-55" b="1">
                <a:latin typeface="Georgia"/>
                <a:cs typeface="Georgia"/>
              </a:rPr>
              <a:t>calcolaTempoRimanente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Georgia"/>
              <a:cs typeface="Georgia"/>
            </a:endParaRPr>
          </a:p>
          <a:p>
            <a:pPr marL="12700" marR="5080" indent="612140">
              <a:lnSpc>
                <a:spcPct val="100000"/>
              </a:lnSpc>
            </a:pPr>
            <a:r>
              <a:rPr dirty="0" sz="1200" spc="-45">
                <a:latin typeface="Georgia"/>
                <a:cs typeface="Georgia"/>
              </a:rPr>
              <a:t>Identificazione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String 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calcolaTempoRimanente(LocalDateTime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endDateTime,</a:t>
            </a:r>
            <a:r>
              <a:rPr dirty="0" sz="1200" spc="1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LocalDateTime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now):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2294928"/>
          <a:ext cx="5518785" cy="112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435610"/>
                <a:gridCol w="1881505"/>
                <a:gridCol w="435610"/>
                <a:gridCol w="1161414"/>
              </a:tblGrid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12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9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LocalDateTime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endDateTime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endDateTime != null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endDateTime == null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LocalDateTime</a:t>
                      </a:r>
                      <a:r>
                        <a:rPr dirty="0" sz="1200" spc="-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now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now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!=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now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==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21308" y="3586719"/>
            <a:ext cx="531876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890" marR="5080" indent="-250825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Georgia"/>
                <a:cs typeface="Georgia"/>
              </a:rPr>
              <a:t>Poi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oltre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considerare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legate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ai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singoli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parametri,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considerato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anche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basate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sulle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relazioni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essi.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34008" y="4141355"/>
          <a:ext cx="5361940" cy="759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6660"/>
                <a:gridCol w="1596389"/>
              </a:tblGrid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60" b="1">
                          <a:latin typeface="Georgia"/>
                          <a:cs typeface="Georgia"/>
                        </a:rPr>
                        <a:t>Relazione</a:t>
                      </a:r>
                      <a:r>
                        <a:rPr dirty="0" sz="1200" spc="13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14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14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 b="1">
                          <a:latin typeface="Georgia"/>
                          <a:cs typeface="Georgia"/>
                        </a:rPr>
                        <a:t>parametri</a:t>
                      </a:r>
                      <a:r>
                        <a:rPr dirty="0" sz="1200" spc="14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 b="1">
                          <a:latin typeface="Georgia"/>
                          <a:cs typeface="Georgia"/>
                        </a:rPr>
                        <a:t>endDateTime</a:t>
                      </a:r>
                      <a:r>
                        <a:rPr dirty="0" sz="1200" spc="13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 b="1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4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95" b="1">
                          <a:latin typeface="Georgia"/>
                          <a:cs typeface="Georgia"/>
                        </a:rPr>
                        <a:t>now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endDateTime &gt;</a:t>
                      </a:r>
                      <a:r>
                        <a:rPr dirty="0" sz="1200" spc="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now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endDateTime == now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endDateTime &lt; now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1283071"/>
            <a:ext cx="4227609" cy="8550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91130" y="9945000"/>
            <a:ext cx="2577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Codice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JUnit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</a:t>
            </a:r>
            <a:r>
              <a:rPr dirty="0" sz="1100" spc="100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calcolaTempoRimanente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554" y="1171055"/>
            <a:ext cx="4739005" cy="95567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531620">
              <a:lnSpc>
                <a:spcPct val="100000"/>
              </a:lnSpc>
              <a:spcBef>
                <a:spcPts val="875"/>
              </a:spcBef>
              <a:tabLst>
                <a:tab pos="2052955" algn="l"/>
              </a:tabLst>
            </a:pPr>
            <a:r>
              <a:rPr dirty="0" sz="1200" spc="-20" b="1">
                <a:latin typeface="Georgia"/>
                <a:cs typeface="Georgia"/>
              </a:rPr>
              <a:t>5.1.2	</a:t>
            </a:r>
            <a:r>
              <a:rPr dirty="0" sz="1200" spc="-70" b="1">
                <a:latin typeface="Georgia"/>
                <a:cs typeface="Georgia"/>
              </a:rPr>
              <a:t>passwordValida</a:t>
            </a:r>
            <a:endParaRPr sz="1200">
              <a:latin typeface="Georgia"/>
              <a:cs typeface="Georgia"/>
            </a:endParaRPr>
          </a:p>
          <a:p>
            <a:pPr algn="ctr" marL="12700" marR="5080" indent="-1905">
              <a:lnSpc>
                <a:spcPct val="100000"/>
              </a:lnSpc>
              <a:spcBef>
                <a:spcPts val="775"/>
              </a:spcBef>
            </a:pPr>
            <a:r>
              <a:rPr dirty="0" sz="1200" spc="-45">
                <a:latin typeface="Georgia"/>
                <a:cs typeface="Georgia"/>
              </a:rPr>
              <a:t>Identificazione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-35">
                <a:latin typeface="Georgia"/>
                <a:cs typeface="Georgia"/>
              </a:rPr>
              <a:t> 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boolean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passwordValida(String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nuovaPassword,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String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confermaPassword,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String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vecchiaP):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77366" y="2298395"/>
          <a:ext cx="5158740" cy="461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2317115"/>
                <a:gridCol w="1236980"/>
              </a:tblGrid>
              <a:tr h="371983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12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3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nuovaPassword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vecchiaPassword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vecchiaPassword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 marR="197485">
                        <a:lnSpc>
                          <a:spcPct val="100000"/>
                        </a:lnSpc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lunghezza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&lt; </a:t>
                      </a:r>
                      <a:r>
                        <a:rPr dirty="0" sz="1200" spc="-135">
                          <a:latin typeface="Georgia"/>
                          <a:cs typeface="Georgia"/>
                        </a:rPr>
                        <a:t>8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caratteri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CE4: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lunghezza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&gt;=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35">
                          <a:latin typeface="Georgia"/>
                          <a:cs typeface="Georgia"/>
                        </a:rPr>
                        <a:t>8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caratteri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CE5: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una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maiuscola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6418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CE6: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nessuna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maiuscola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810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CE7: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numero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38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CE8: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nessun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numero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810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CE9: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 </a:t>
                      </a:r>
                      <a:r>
                        <a:rPr dirty="0" sz="1200" spc="-2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carattere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speciale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641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CE10: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nessun </a:t>
                      </a:r>
                      <a:r>
                        <a:rPr dirty="0" sz="1200" spc="-2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carattere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speciale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CE4: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CE5: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CE6:</a:t>
                      </a:r>
                      <a:r>
                        <a:rPr dirty="0" sz="1200" spc="1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CE7:</a:t>
                      </a:r>
                      <a:r>
                        <a:rPr dirty="0" sz="1200" spc="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CE8: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CE9: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CE10: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confermaPassword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nuovaPassword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nuovaPassword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vecchiaPassword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nuovaPassword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nuovaPassword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66253" y="7068360"/>
            <a:ext cx="5227320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latin typeface="Georgia"/>
                <a:cs typeface="Georgia"/>
              </a:rPr>
              <a:t>Sono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10">
                <a:latin typeface="Georgia"/>
                <a:cs typeface="Georgia"/>
              </a:rPr>
              <a:t>testati </a:t>
            </a:r>
            <a:r>
              <a:rPr dirty="0" sz="1200" spc="-55">
                <a:latin typeface="Georgia"/>
                <a:cs typeface="Georgia"/>
              </a:rPr>
              <a:t>anche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alcuni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limite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nuova</a:t>
            </a:r>
            <a:r>
              <a:rPr dirty="0" sz="1200" spc="-55">
                <a:latin typeface="Georgia"/>
                <a:cs typeface="Georgia"/>
              </a:rPr>
              <a:t> password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ha </a:t>
            </a:r>
            <a:r>
              <a:rPr dirty="0" sz="1200" spc="-35">
                <a:latin typeface="Georgia"/>
                <a:cs typeface="Georgia"/>
              </a:rPr>
              <a:t> esattamente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35">
                <a:latin typeface="Georgia"/>
                <a:cs typeface="Georgia"/>
              </a:rPr>
              <a:t>8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caratteri,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nuova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password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molto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lunga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nuova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password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molto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complessa.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844615"/>
            <a:ext cx="6349918" cy="60522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59176" y="8003056"/>
            <a:ext cx="20421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Codice</a:t>
            </a:r>
            <a:r>
              <a:rPr dirty="0" sz="1100" spc="8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JUnit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</a:t>
            </a:r>
            <a:r>
              <a:rPr dirty="0" sz="1100" spc="85">
                <a:latin typeface="Georgia"/>
                <a:cs typeface="Georgia"/>
              </a:rPr>
              <a:t> </a:t>
            </a:r>
            <a:r>
              <a:rPr dirty="0" sz="1100" spc="-30">
                <a:latin typeface="Georgia"/>
                <a:cs typeface="Georgia"/>
              </a:rPr>
              <a:t>passwordValida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5646" y="1171055"/>
            <a:ext cx="4989830" cy="77216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  <a:tabLst>
                <a:tab pos="521334" algn="l"/>
              </a:tabLst>
            </a:pPr>
            <a:r>
              <a:rPr dirty="0" sz="1200" spc="-20" b="1">
                <a:latin typeface="Georgia"/>
                <a:cs typeface="Georgia"/>
              </a:rPr>
              <a:t>5.1.3	</a:t>
            </a:r>
            <a:r>
              <a:rPr dirty="0" sz="1200" spc="-35" b="1">
                <a:latin typeface="Georgia"/>
                <a:cs typeface="Georgia"/>
              </a:rPr>
              <a:t>trovaAstePerParolaChiaveAndCategoria</a:t>
            </a:r>
            <a:endParaRPr sz="1200">
              <a:latin typeface="Georgia"/>
              <a:cs typeface="Georgia"/>
            </a:endParaRPr>
          </a:p>
          <a:p>
            <a:pPr marL="12700" marR="5080" indent="116205">
              <a:lnSpc>
                <a:spcPct val="100000"/>
              </a:lnSpc>
              <a:spcBef>
                <a:spcPts val="775"/>
              </a:spcBef>
            </a:pPr>
            <a:r>
              <a:rPr dirty="0" sz="1200" spc="-45">
                <a:latin typeface="Georgia"/>
                <a:cs typeface="Georgia"/>
              </a:rPr>
              <a:t>Identificazione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-35">
                <a:latin typeface="Georgia"/>
                <a:cs typeface="Georgia"/>
              </a:rPr>
              <a:t> 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List&lt;AstaDTO&gt; 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trovaAstePerParolaChiaveAndCategoria(String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chiave,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Categoria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categoria):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2114931"/>
          <a:ext cx="5518785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435610"/>
                <a:gridCol w="1881505"/>
                <a:gridCol w="435610"/>
                <a:gridCol w="1161414"/>
              </a:tblGrid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12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chiave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chiave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!=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chiave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==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5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categoria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oggetto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valido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Categoria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categoria == null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 marR="2540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 marR="4184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40269" y="3770170"/>
            <a:ext cx="5278755" cy="758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caso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-6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 </a:t>
            </a:r>
            <a:r>
              <a:rPr dirty="0" sz="1200" spc="-15">
                <a:latin typeface="Georgia"/>
                <a:cs typeface="Georgia"/>
              </a:rPr>
              <a:t>utilizzati </a:t>
            </a:r>
            <a:r>
              <a:rPr dirty="0" sz="1200" spc="-55">
                <a:latin typeface="Georgia"/>
                <a:cs typeface="Georgia"/>
              </a:rPr>
              <a:t>anche</a:t>
            </a:r>
            <a:r>
              <a:rPr dirty="0" sz="1200" spc="1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degli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 </a:t>
            </a:r>
            <a:r>
              <a:rPr dirty="0" sz="1200" spc="-45">
                <a:latin typeface="Georgia"/>
                <a:cs typeface="Georgia"/>
              </a:rPr>
              <a:t>mock,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6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oggetti </a:t>
            </a:r>
            <a:r>
              <a:rPr dirty="0" sz="1200" spc="-15">
                <a:latin typeface="Georgia"/>
                <a:cs typeface="Georgia"/>
              </a:rPr>
              <a:t> fittizi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alla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simulazione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parti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codice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esterne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nostro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metodo.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usato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mock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simulare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comportamento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astaRepository,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ovvero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l’oggetto 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occupa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dell’interazione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database.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395069"/>
            <a:ext cx="6343307" cy="69450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15299" y="8452788"/>
            <a:ext cx="352932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Codice</a:t>
            </a:r>
            <a:r>
              <a:rPr dirty="0" sz="1100" spc="114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JUnit</a:t>
            </a:r>
            <a:r>
              <a:rPr dirty="0" sz="1100" spc="1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</a:t>
            </a:r>
            <a:r>
              <a:rPr dirty="0" sz="1100" spc="120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trovaAstePerParolaChiaveAndCategoria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0435" y="1171055"/>
            <a:ext cx="4139565" cy="77216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8890">
              <a:lnSpc>
                <a:spcPct val="100000"/>
              </a:lnSpc>
              <a:spcBef>
                <a:spcPts val="875"/>
              </a:spcBef>
              <a:tabLst>
                <a:tab pos="1800225" algn="l"/>
              </a:tabLst>
            </a:pPr>
            <a:r>
              <a:rPr dirty="0" sz="1200" spc="-25" b="1">
                <a:latin typeface="Georgia"/>
                <a:cs typeface="Georgia"/>
              </a:rPr>
              <a:t>5.1.4	</a:t>
            </a:r>
            <a:r>
              <a:rPr dirty="0" sz="1200" spc="-55" b="1">
                <a:latin typeface="Georgia"/>
                <a:cs typeface="Georgia"/>
              </a:rPr>
              <a:t>verificaOfferta</a:t>
            </a:r>
            <a:endParaRPr sz="1200">
              <a:latin typeface="Georgia"/>
              <a:cs typeface="Georgia"/>
            </a:endParaRPr>
          </a:p>
          <a:p>
            <a:pPr marL="321945" marR="5080" indent="-309880">
              <a:lnSpc>
                <a:spcPct val="100000"/>
              </a:lnSpc>
              <a:spcBef>
                <a:spcPts val="775"/>
              </a:spcBef>
            </a:pPr>
            <a:r>
              <a:rPr dirty="0" sz="1200" spc="-45">
                <a:latin typeface="Georgia"/>
                <a:cs typeface="Georgia"/>
              </a:rPr>
              <a:t>Identificazione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classi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metodo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boolean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verificaOfferta(Utente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utente,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Asta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float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valore):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2114931"/>
          <a:ext cx="5518785" cy="204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435610"/>
                <a:gridCol w="1881505"/>
                <a:gridCol w="435610"/>
                <a:gridCol w="1161414"/>
              </a:tblGrid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9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Classi</a:t>
                      </a:r>
                      <a:r>
                        <a:rPr dirty="0" sz="1200" spc="114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2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utente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utente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!=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utente</a:t>
                      </a:r>
                      <a:r>
                        <a:rPr dirty="0" sz="1200" spc="-1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==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2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asta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asta</a:t>
                      </a:r>
                      <a:r>
                        <a:rPr dirty="0" sz="120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==</a:t>
                      </a:r>
                      <a:r>
                        <a:rPr dirty="0" sz="120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null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 marR="434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asta.getStato()</a:t>
                      </a:r>
                      <a:r>
                        <a:rPr dirty="0" sz="1200" spc="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== </a:t>
                      </a:r>
                      <a:r>
                        <a:rPr dirty="0" sz="1200" spc="-58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ATTIVA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78105" marR="434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2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asta.getStato() != </a:t>
                      </a:r>
                      <a:r>
                        <a:rPr dirty="0" sz="1200" spc="-58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ATTIVA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just" marL="78105" marR="2540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CE2: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CE3: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 marR="41846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98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valore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valore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&gt;=</a:t>
                      </a:r>
                      <a:r>
                        <a:rPr dirty="0" sz="1200" spc="-5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0</a:t>
                      </a:r>
                      <a:endParaRPr sz="1200">
                        <a:latin typeface="SimSun"/>
                        <a:cs typeface="SimSu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10">
                          <a:latin typeface="SimSun"/>
                          <a:cs typeface="SimSun"/>
                        </a:rPr>
                        <a:t>valore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&lt;</a:t>
                      </a:r>
                      <a:r>
                        <a:rPr dirty="0" sz="1200" spc="-10"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200" spc="10">
                          <a:latin typeface="SimSun"/>
                          <a:cs typeface="SimSun"/>
                        </a:rPr>
                        <a:t>0</a:t>
                      </a:r>
                      <a:endParaRPr sz="12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25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5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47618" y="7312632"/>
            <a:ext cx="12649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</a:rPr>
              <a:t>Mock-up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Crea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114"/>
              <a:t>30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625" y="1282906"/>
            <a:ext cx="4757113" cy="85463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98140" y="9939983"/>
            <a:ext cx="19640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Georgia"/>
                <a:cs typeface="Georgia"/>
              </a:rPr>
              <a:t>Codice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JUnit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per</a:t>
            </a:r>
            <a:r>
              <a:rPr dirty="0" sz="1100" spc="9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verificaOfferta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489" y="1128118"/>
            <a:ext cx="5316220" cy="40036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1303655" indent="-456565">
              <a:lnSpc>
                <a:spcPct val="100000"/>
              </a:lnSpc>
              <a:spcBef>
                <a:spcPts val="1015"/>
              </a:spcBef>
              <a:buFont typeface="Palatino Linotype"/>
              <a:buAutoNum type="arabicPeriod" startAt="2"/>
              <a:tabLst>
                <a:tab pos="1303655" algn="l"/>
                <a:tab pos="1304290" algn="l"/>
              </a:tabLst>
            </a:pPr>
            <a:r>
              <a:rPr dirty="0" sz="1400" spc="20" b="1">
                <a:latin typeface="Palatino Linotype"/>
                <a:cs typeface="Palatino Linotype"/>
              </a:rPr>
              <a:t>V</a:t>
            </a:r>
            <a:r>
              <a:rPr dirty="0" sz="1400" spc="20" b="1">
                <a:latin typeface="Palatino Linotype"/>
                <a:cs typeface="Palatino Linotype"/>
              </a:rPr>
              <a:t>alutazione</a:t>
            </a:r>
            <a:r>
              <a:rPr dirty="0" sz="1400" spc="170" b="1">
                <a:latin typeface="Palatino Linotype"/>
                <a:cs typeface="Palatino Linotype"/>
              </a:rPr>
              <a:t> </a:t>
            </a:r>
            <a:r>
              <a:rPr dirty="0" sz="1400" spc="20" b="1">
                <a:latin typeface="Palatino Linotype"/>
                <a:cs typeface="Palatino Linotype"/>
              </a:rPr>
              <a:t>dell’usabilità</a:t>
            </a:r>
            <a:r>
              <a:rPr dirty="0" sz="1400" spc="180" b="1">
                <a:latin typeface="Palatino Linotype"/>
                <a:cs typeface="Palatino Linotype"/>
              </a:rPr>
              <a:t> </a:t>
            </a:r>
            <a:r>
              <a:rPr dirty="0" sz="1400" spc="-10" b="1">
                <a:latin typeface="Palatino Linotype"/>
                <a:cs typeface="Palatino Linotype"/>
              </a:rPr>
              <a:t>sul</a:t>
            </a:r>
            <a:r>
              <a:rPr dirty="0" sz="1400" spc="175" b="1">
                <a:latin typeface="Palatino Linotype"/>
                <a:cs typeface="Palatino Linotype"/>
              </a:rPr>
              <a:t> </a:t>
            </a:r>
            <a:r>
              <a:rPr dirty="0" sz="1400" spc="55" b="1">
                <a:latin typeface="Palatino Linotype"/>
                <a:cs typeface="Palatino Linotype"/>
              </a:rPr>
              <a:t>campo</a:t>
            </a:r>
            <a:endParaRPr sz="1400">
              <a:latin typeface="Palatino Linotype"/>
              <a:cs typeface="Palatino Linotype"/>
            </a:endParaRPr>
          </a:p>
          <a:p>
            <a:pPr lvl="2" marL="2315845" indent="-522605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2315845" algn="l"/>
                <a:tab pos="2316480" algn="l"/>
              </a:tabLst>
            </a:pPr>
            <a:r>
              <a:rPr dirty="0" sz="1200" spc="-30" b="1">
                <a:latin typeface="Georgia"/>
                <a:cs typeface="Georgia"/>
              </a:rPr>
              <a:t>T</a:t>
            </a:r>
            <a:r>
              <a:rPr dirty="0" sz="1200" spc="-30" b="1">
                <a:latin typeface="Georgia"/>
                <a:cs typeface="Georgia"/>
              </a:rPr>
              <a:t>est</a:t>
            </a:r>
            <a:r>
              <a:rPr dirty="0" sz="1200" spc="10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di</a:t>
            </a:r>
            <a:r>
              <a:rPr dirty="0" sz="1200" spc="10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usabilità</a:t>
            </a:r>
            <a:endParaRPr sz="1200">
              <a:latin typeface="Georgia"/>
              <a:cs typeface="Georgia"/>
            </a:endParaRPr>
          </a:p>
          <a:p>
            <a:pPr algn="ctr" marL="86360" marR="80010" indent="635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Georgia"/>
                <a:cs typeface="Georgia"/>
              </a:rPr>
              <a:t>Questi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test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condotti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sistema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completamente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funzionante.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E’ 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importante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conoscere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tipologie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vanno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svolgere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test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sapere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grado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familiarità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hanno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considerato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95">
                <a:latin typeface="Georgia"/>
                <a:cs typeface="Georgia"/>
              </a:rPr>
              <a:t>4</a:t>
            </a:r>
            <a:r>
              <a:rPr dirty="0" sz="1200" spc="-9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tipologie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diversi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utenti:</a:t>
            </a:r>
            <a:endParaRPr sz="1200">
              <a:latin typeface="Georgia"/>
              <a:cs typeface="Georgia"/>
            </a:endParaRPr>
          </a:p>
          <a:p>
            <a:pPr marL="382905" marR="5715" indent="-190500">
              <a:lnSpc>
                <a:spcPct val="100000"/>
              </a:lnSpc>
              <a:spcBef>
                <a:spcPts val="780"/>
              </a:spcBef>
              <a:buFont typeface="Georgia"/>
              <a:buAutoNum type="arabicPeriod"/>
              <a:tabLst>
                <a:tab pos="383540" algn="l"/>
              </a:tabLst>
            </a:pPr>
            <a:r>
              <a:rPr dirty="0" sz="1200" spc="-25" b="1">
                <a:latin typeface="Georgia"/>
                <a:cs typeface="Georgia"/>
              </a:rPr>
              <a:t>Anna</a:t>
            </a:r>
            <a:r>
              <a:rPr dirty="0" sz="1200" spc="-25">
                <a:latin typeface="Georgia"/>
                <a:cs typeface="Georgia"/>
              </a:rPr>
              <a:t>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bassa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familiarità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bassa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2905" marR="5715" indent="-190500">
              <a:lnSpc>
                <a:spcPct val="100000"/>
              </a:lnSpc>
              <a:spcBef>
                <a:spcPts val="875"/>
              </a:spcBef>
              <a:buFont typeface="Georgia"/>
              <a:buAutoNum type="arabicPeriod"/>
              <a:tabLst>
                <a:tab pos="383540" algn="l"/>
              </a:tabLst>
            </a:pPr>
            <a:r>
              <a:rPr dirty="0" sz="1200" spc="-35" b="1">
                <a:latin typeface="Georgia"/>
                <a:cs typeface="Georgia"/>
              </a:rPr>
              <a:t>Gianni</a:t>
            </a:r>
            <a:r>
              <a:rPr dirty="0" sz="1200" spc="-35">
                <a:latin typeface="Georgia"/>
                <a:cs typeface="Georgia"/>
              </a:rPr>
              <a:t>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alta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familiarità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tecnologia</a:t>
            </a:r>
            <a:r>
              <a:rPr dirty="0" sz="1200" spc="204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bassa</a:t>
            </a:r>
            <a:r>
              <a:rPr dirty="0" sz="1200" spc="2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2905" marR="5080" indent="-190500">
              <a:lnSpc>
                <a:spcPct val="100000"/>
              </a:lnSpc>
              <a:spcBef>
                <a:spcPts val="869"/>
              </a:spcBef>
              <a:buFont typeface="Georgia"/>
              <a:buAutoNum type="arabicPeriod"/>
              <a:tabLst>
                <a:tab pos="383540" algn="l"/>
              </a:tabLst>
            </a:pPr>
            <a:r>
              <a:rPr dirty="0" sz="1200" spc="-65" b="1">
                <a:latin typeface="Georgia"/>
                <a:cs typeface="Georgia"/>
              </a:rPr>
              <a:t>Leonardo</a:t>
            </a:r>
            <a:r>
              <a:rPr dirty="0" sz="1200" spc="-65">
                <a:latin typeface="Georgia"/>
                <a:cs typeface="Georgia"/>
              </a:rPr>
              <a:t>,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bassa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familiarità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alta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2905" marR="5080" indent="-190500">
              <a:lnSpc>
                <a:spcPct val="100000"/>
              </a:lnSpc>
              <a:spcBef>
                <a:spcPts val="869"/>
              </a:spcBef>
              <a:buFont typeface="Georgia"/>
              <a:buAutoNum type="arabicPeriod"/>
              <a:tabLst>
                <a:tab pos="383540" algn="l"/>
              </a:tabLst>
            </a:pPr>
            <a:r>
              <a:rPr dirty="0" sz="1200" spc="-60" b="1">
                <a:latin typeface="Georgia"/>
                <a:cs typeface="Georgia"/>
              </a:rPr>
              <a:t>Francesca</a:t>
            </a:r>
            <a:r>
              <a:rPr dirty="0" sz="1200" spc="-60">
                <a:latin typeface="Georgia"/>
                <a:cs typeface="Georgia"/>
              </a:rPr>
              <a:t>,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alta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familiarità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alta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algn="ctr" marL="12065" marR="5080" indent="-1270">
              <a:lnSpc>
                <a:spcPct val="100000"/>
              </a:lnSpc>
              <a:spcBef>
                <a:spcPts val="770"/>
              </a:spcBef>
            </a:pPr>
            <a:r>
              <a:rPr dirty="0" sz="1200" spc="-60">
                <a:latin typeface="Georgia"/>
                <a:cs typeface="Georgia"/>
              </a:rPr>
              <a:t>Sono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rappresentati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nella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seguente</a:t>
            </a:r>
            <a:r>
              <a:rPr dirty="0" sz="1200" spc="1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tabella </a:t>
            </a:r>
            <a:r>
              <a:rPr dirty="0" sz="1200" spc="-25">
                <a:latin typeface="Georgia"/>
                <a:cs typeface="Georgia"/>
              </a:rPr>
              <a:t>gli </a:t>
            </a:r>
            <a:r>
              <a:rPr dirty="0" sz="1200" spc="-30">
                <a:latin typeface="Georgia"/>
                <a:cs typeface="Georgia"/>
              </a:rPr>
              <a:t>utenti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 </a:t>
            </a:r>
            <a:r>
              <a:rPr dirty="0" sz="1200" spc="-35">
                <a:latin typeface="Georgia"/>
                <a:cs typeface="Georgia"/>
              </a:rPr>
              <a:t>compiti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devono 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svolgere,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misurare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test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useremo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3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categorie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fatto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l’usabilità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priori,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(S),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Fallimento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(F),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Parziale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10">
                <a:latin typeface="Georgia"/>
                <a:cs typeface="Georgia"/>
              </a:rPr>
              <a:t>(P).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34008" y="5269534"/>
          <a:ext cx="5606415" cy="186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985"/>
                <a:gridCol w="805179"/>
                <a:gridCol w="805180"/>
                <a:gridCol w="805180"/>
                <a:gridCol w="805179"/>
                <a:gridCol w="805179"/>
                <a:gridCol w="805179"/>
              </a:tblGrid>
              <a:tr h="1105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Sign-In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Modifica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infor-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mazioni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del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just" marL="78105" marR="7048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Creazione 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silen- </a:t>
                      </a:r>
                      <a:r>
                        <a:rPr dirty="0" sz="1200" spc="-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Ricerca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cate-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Visualizza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86409" algn="l"/>
                        </a:tabLst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offerte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p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er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una 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determi-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nata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asta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creata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Presenta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offerta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al </a:t>
                      </a:r>
                      <a:r>
                        <a:rPr dirty="0" sz="1200" spc="-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Anna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Gianni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31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Leonardo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518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Francesca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114050" y="7697251"/>
            <a:ext cx="1746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4463" y="7593099"/>
            <a:ext cx="27914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</a:t>
            </a:r>
            <a:r>
              <a:rPr dirty="0" sz="1200" spc="-50">
                <a:latin typeface="Georgia"/>
                <a:cs typeface="Georgia"/>
              </a:rPr>
              <a:t>asso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</a:t>
            </a:r>
            <a:r>
              <a:rPr dirty="0" sz="1200" spc="-25">
                <a:latin typeface="Georgia"/>
                <a:cs typeface="Georgia"/>
              </a:rPr>
              <a:t>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310">
                <a:latin typeface="Calibri"/>
                <a:cs typeface="Calibri"/>
              </a:rPr>
              <a:t>=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95">
                <a:latin typeface="Calibri"/>
                <a:cs typeface="Calibri"/>
              </a:rPr>
              <a:t> </a:t>
            </a:r>
            <a:r>
              <a:rPr dirty="0" u="sng" baseline="37037" sz="1800" spc="-3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18</a:t>
            </a:r>
            <a:r>
              <a:rPr dirty="0" u="sng" baseline="37037" sz="18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37037" sz="1800" spc="46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+</a:t>
            </a:r>
            <a:r>
              <a:rPr dirty="0" u="sng" baseline="37037" sz="18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37037" sz="1800" spc="1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</a:t>
            </a:r>
            <a:r>
              <a:rPr dirty="0" u="sng" baseline="37037" sz="1800" spc="-3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</a:t>
            </a:r>
            <a:r>
              <a:rPr dirty="0" u="sng" baseline="37037" sz="1800" spc="-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baseline="37037" sz="1800" spc="-82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×</a:t>
            </a:r>
            <a:r>
              <a:rPr dirty="0" u="sng" baseline="37037" sz="1800" spc="-240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baseline="37037" sz="1800" spc="-37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0</a:t>
            </a:r>
            <a:r>
              <a:rPr dirty="0" u="sng" baseline="37037" sz="1800" spc="-15" i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,</a:t>
            </a:r>
            <a:r>
              <a:rPr dirty="0" u="sng" baseline="37037" sz="1800" spc="44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5)</a:t>
            </a:r>
            <a:r>
              <a:rPr dirty="0" baseline="37037" sz="1800">
                <a:latin typeface="Calibri"/>
                <a:cs typeface="Calibri"/>
              </a:rPr>
              <a:t> </a:t>
            </a:r>
            <a:r>
              <a:rPr dirty="0" baseline="37037" sz="1800" spc="-142">
                <a:latin typeface="Calibri"/>
                <a:cs typeface="Calibri"/>
              </a:rPr>
              <a:t> </a:t>
            </a:r>
            <a:r>
              <a:rPr dirty="0" sz="1200" spc="310">
                <a:latin typeface="Calibri"/>
                <a:cs typeface="Calibri"/>
              </a:rPr>
              <a:t>=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20">
                <a:latin typeface="Calibri"/>
                <a:cs typeface="Calibri"/>
              </a:rPr>
              <a:t>88%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308" y="8052509"/>
            <a:ext cx="5317490" cy="758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Dalla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tabella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vediamo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90">
                <a:latin typeface="Georgia"/>
                <a:cs typeface="Georgia"/>
              </a:rPr>
              <a:t>24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compiti,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19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eseguiti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(S),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95">
                <a:latin typeface="Georgia"/>
                <a:cs typeface="Georgia"/>
              </a:rPr>
              <a:t>4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sono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">
                <a:latin typeface="Georgia"/>
                <a:cs typeface="Georgia"/>
              </a:rPr>
              <a:t>stati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eseguiti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solo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20">
                <a:latin typeface="Georgia"/>
                <a:cs typeface="Georgia"/>
              </a:rPr>
              <a:t>(P)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65">
                <a:latin typeface="Georgia"/>
                <a:cs typeface="Georgia"/>
              </a:rPr>
              <a:t>1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caso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invece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c’è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stato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fallimento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(F).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questa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formula</a:t>
            </a:r>
            <a:r>
              <a:rPr dirty="0" sz="1200" spc="-45">
                <a:latin typeface="Georgia"/>
                <a:cs typeface="Georgia"/>
              </a:rPr>
              <a:t> ogni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-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parziale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stato </a:t>
            </a:r>
            <a:r>
              <a:rPr dirty="0" sz="1200" spc="-35">
                <a:latin typeface="Georgia"/>
                <a:cs typeface="Georgia"/>
              </a:rPr>
              <a:t>conteggiato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come</a:t>
            </a:r>
            <a:r>
              <a:rPr dirty="0" sz="1200" spc="-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35">
                <a:latin typeface="Georgia"/>
                <a:cs typeface="Georgia"/>
              </a:rPr>
              <a:t>metà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pieno.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308" y="1171055"/>
            <a:ext cx="5317490" cy="223964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466215">
              <a:lnSpc>
                <a:spcPct val="100000"/>
              </a:lnSpc>
              <a:spcBef>
                <a:spcPts val="875"/>
              </a:spcBef>
              <a:tabLst>
                <a:tab pos="1988185" algn="l"/>
              </a:tabLst>
            </a:pPr>
            <a:r>
              <a:rPr dirty="0" sz="1200" spc="-50" b="1">
                <a:latin typeface="Georgia"/>
                <a:cs typeface="Georgia"/>
              </a:rPr>
              <a:t>5.2.2	</a:t>
            </a:r>
            <a:r>
              <a:rPr dirty="0" sz="1200" spc="-30" b="1">
                <a:latin typeface="Georgia"/>
                <a:cs typeface="Georgia"/>
              </a:rPr>
              <a:t>Report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Google</a:t>
            </a:r>
            <a:r>
              <a:rPr dirty="0" sz="1200" spc="11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Analytics</a:t>
            </a:r>
            <a:endParaRPr sz="1200">
              <a:latin typeface="Georgia"/>
              <a:cs typeface="Georgia"/>
            </a:endParaRPr>
          </a:p>
          <a:p>
            <a:pPr algn="just" marL="127000" marR="119380" indent="45085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Georgia"/>
                <a:cs typeface="Georgia"/>
              </a:rPr>
              <a:t>Per la </a:t>
            </a:r>
            <a:r>
              <a:rPr dirty="0" sz="1200" spc="-30">
                <a:latin typeface="Georgia"/>
                <a:cs typeface="Georgia"/>
              </a:rPr>
              <a:t>valutazione </a:t>
            </a:r>
            <a:r>
              <a:rPr dirty="0" sz="1200" spc="-25">
                <a:latin typeface="Georgia"/>
                <a:cs typeface="Georgia"/>
              </a:rPr>
              <a:t>dell’usabilità </a:t>
            </a:r>
            <a:r>
              <a:rPr dirty="0" sz="1200" spc="-40">
                <a:latin typeface="Georgia"/>
                <a:cs typeface="Georgia"/>
              </a:rPr>
              <a:t>sul </a:t>
            </a:r>
            <a:r>
              <a:rPr dirty="0" sz="1200" spc="-35">
                <a:latin typeface="Georgia"/>
                <a:cs typeface="Georgia"/>
              </a:rPr>
              <a:t>campo, </a:t>
            </a:r>
            <a:r>
              <a:rPr dirty="0" sz="1200" spc="-30">
                <a:latin typeface="Georgia"/>
                <a:cs typeface="Georgia"/>
              </a:rPr>
              <a:t>oltre </a:t>
            </a:r>
            <a:r>
              <a:rPr dirty="0" sz="1200" spc="-20">
                <a:latin typeface="Georgia"/>
                <a:cs typeface="Georgia"/>
              </a:rPr>
              <a:t>al </a:t>
            </a:r>
            <a:r>
              <a:rPr dirty="0" sz="1200" spc="-15">
                <a:latin typeface="Georgia"/>
                <a:cs typeface="Georgia"/>
              </a:rPr>
              <a:t>test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30">
                <a:latin typeface="Georgia"/>
                <a:cs typeface="Georgia"/>
              </a:rPr>
              <a:t>usabilità </a:t>
            </a:r>
            <a:r>
              <a:rPr dirty="0" sz="1200" spc="-40">
                <a:latin typeface="Georgia"/>
                <a:cs typeface="Georgia"/>
              </a:rPr>
              <a:t>abbiamo 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deciso </a:t>
            </a:r>
            <a:r>
              <a:rPr dirty="0" sz="1200" spc="-35">
                <a:latin typeface="Georgia"/>
                <a:cs typeface="Georgia"/>
              </a:rPr>
              <a:t>di </a:t>
            </a:r>
            <a:r>
              <a:rPr dirty="0" sz="1200" spc="-30">
                <a:latin typeface="Georgia"/>
                <a:cs typeface="Georgia"/>
              </a:rPr>
              <a:t>effettuare </a:t>
            </a:r>
            <a:r>
              <a:rPr dirty="0" sz="1200" spc="-55">
                <a:latin typeface="Georgia"/>
                <a:cs typeface="Georgia"/>
              </a:rPr>
              <a:t>un </a:t>
            </a:r>
            <a:r>
              <a:rPr dirty="0" sz="1200" spc="-35">
                <a:latin typeface="Georgia"/>
                <a:cs typeface="Georgia"/>
              </a:rPr>
              <a:t>analisi </a:t>
            </a:r>
            <a:r>
              <a:rPr dirty="0" sz="1200" spc="-50">
                <a:latin typeface="Georgia"/>
                <a:cs typeface="Georgia"/>
              </a:rPr>
              <a:t>con </a:t>
            </a:r>
            <a:r>
              <a:rPr dirty="0" sz="1200" spc="-30">
                <a:latin typeface="Georgia"/>
                <a:cs typeface="Georgia"/>
              </a:rPr>
              <a:t>Google </a:t>
            </a:r>
            <a:r>
              <a:rPr dirty="0" sz="1200" spc="-15">
                <a:latin typeface="Georgia"/>
                <a:cs typeface="Georgia"/>
              </a:rPr>
              <a:t>Analytics. </a:t>
            </a:r>
            <a:r>
              <a:rPr dirty="0" sz="1200" spc="-55">
                <a:latin typeface="Georgia"/>
                <a:cs typeface="Georgia"/>
              </a:rPr>
              <a:t>In </a:t>
            </a:r>
            <a:r>
              <a:rPr dirty="0" sz="1200" spc="-30">
                <a:latin typeface="Georgia"/>
                <a:cs typeface="Georgia"/>
              </a:rPr>
              <a:t>particolare, </a:t>
            </a:r>
            <a:r>
              <a:rPr dirty="0" sz="1200" spc="-40">
                <a:latin typeface="Georgia"/>
                <a:cs typeface="Georgia"/>
              </a:rPr>
              <a:t>abbiamo </a:t>
            </a:r>
            <a:r>
              <a:rPr dirty="0" sz="1200" spc="-35">
                <a:latin typeface="Georgia"/>
                <a:cs typeface="Georgia"/>
              </a:rPr>
              <a:t> usato </a:t>
            </a:r>
            <a:r>
              <a:rPr dirty="0" sz="1200" spc="-35" b="1">
                <a:latin typeface="Georgia"/>
                <a:cs typeface="Georgia"/>
              </a:rPr>
              <a:t>Google </a:t>
            </a:r>
            <a:r>
              <a:rPr dirty="0" sz="1200" spc="-20" b="1">
                <a:latin typeface="Georgia"/>
                <a:cs typeface="Georgia"/>
              </a:rPr>
              <a:t>Analytics </a:t>
            </a:r>
            <a:r>
              <a:rPr dirty="0" sz="1200" spc="-80" b="1">
                <a:latin typeface="Georgia"/>
                <a:cs typeface="Georgia"/>
              </a:rPr>
              <a:t>for</a:t>
            </a:r>
            <a:r>
              <a:rPr dirty="0" sz="1200" spc="-7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Firebase</a:t>
            </a:r>
            <a:r>
              <a:rPr dirty="0" sz="1200" spc="-50">
                <a:latin typeface="Georgia"/>
                <a:cs typeface="Georgia"/>
              </a:rPr>
              <a:t>, </a:t>
            </a:r>
            <a:r>
              <a:rPr dirty="0" sz="1200" spc="-60">
                <a:latin typeface="Georgia"/>
                <a:cs typeface="Georgia"/>
              </a:rPr>
              <a:t>uno </a:t>
            </a:r>
            <a:r>
              <a:rPr dirty="0" sz="1200" spc="-40">
                <a:latin typeface="Georgia"/>
                <a:cs typeface="Georgia"/>
              </a:rPr>
              <a:t>strumento </a:t>
            </a:r>
            <a:r>
              <a:rPr dirty="0" sz="1200" spc="-35">
                <a:latin typeface="Georgia"/>
                <a:cs typeface="Georgia"/>
              </a:rPr>
              <a:t>di analisi </a:t>
            </a:r>
            <a:r>
              <a:rPr dirty="0" sz="1200" spc="-40">
                <a:latin typeface="Georgia"/>
                <a:cs typeface="Georgia"/>
              </a:rPr>
              <a:t>offerto </a:t>
            </a:r>
            <a:r>
              <a:rPr dirty="0" sz="1200" spc="-35">
                <a:latin typeface="Georgia"/>
                <a:cs typeface="Georgia"/>
              </a:rPr>
              <a:t>da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Google, </a:t>
            </a:r>
            <a:r>
              <a:rPr dirty="0" sz="1200" spc="-35">
                <a:latin typeface="Georgia"/>
                <a:cs typeface="Georgia"/>
              </a:rPr>
              <a:t>integrato </a:t>
            </a:r>
            <a:r>
              <a:rPr dirty="0" sz="1200" spc="-40">
                <a:latin typeface="Georgia"/>
                <a:cs typeface="Georgia"/>
              </a:rPr>
              <a:t>nella </a:t>
            </a:r>
            <a:r>
              <a:rPr dirty="0" sz="1200" spc="-30">
                <a:latin typeface="Georgia"/>
                <a:cs typeface="Georgia"/>
              </a:rPr>
              <a:t>piattaforma </a:t>
            </a:r>
            <a:r>
              <a:rPr dirty="0" sz="1200" spc="-35">
                <a:latin typeface="Georgia"/>
                <a:cs typeface="Georgia"/>
              </a:rPr>
              <a:t>Firebase, </a:t>
            </a:r>
            <a:r>
              <a:rPr dirty="0" sz="1200" spc="-60">
                <a:latin typeface="Georgia"/>
                <a:cs typeface="Georgia"/>
              </a:rPr>
              <a:t>che </a:t>
            </a:r>
            <a:r>
              <a:rPr dirty="0" sz="1200" spc="-50">
                <a:latin typeface="Georgia"/>
                <a:cs typeface="Georgia"/>
              </a:rPr>
              <a:t>consente </a:t>
            </a:r>
            <a:r>
              <a:rPr dirty="0" sz="1200" spc="-25">
                <a:latin typeface="Georgia"/>
                <a:cs typeface="Georgia"/>
              </a:rPr>
              <a:t>agli sviluppatori </a:t>
            </a:r>
            <a:r>
              <a:rPr dirty="0" sz="1200" spc="-40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 applicazioni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mobile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monitorare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analizzare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comportamento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just" marL="1056640">
              <a:lnSpc>
                <a:spcPct val="100000"/>
              </a:lnSpc>
              <a:spcBef>
                <a:spcPts val="25"/>
              </a:spcBef>
            </a:pPr>
            <a:r>
              <a:rPr dirty="0" sz="1200" spc="-30">
                <a:latin typeface="Georgia"/>
                <a:cs typeface="Georgia"/>
              </a:rPr>
              <a:t>all’interno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loro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Georgia"/>
              <a:cs typeface="Georgia"/>
            </a:endParaRPr>
          </a:p>
          <a:p>
            <a:pPr algn="ctr" marL="12065" marR="5080" indent="-635">
              <a:lnSpc>
                <a:spcPct val="100000"/>
              </a:lnSpc>
            </a:pPr>
            <a:r>
              <a:rPr dirty="0" sz="1200" spc="-45">
                <a:latin typeface="Georgia"/>
                <a:cs typeface="Georgia"/>
              </a:rPr>
              <a:t>Nello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specifico,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abbiamo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riportato </a:t>
            </a:r>
            <a:r>
              <a:rPr dirty="0" sz="1200" spc="-45">
                <a:latin typeface="Georgia"/>
                <a:cs typeface="Georgia"/>
              </a:rPr>
              <a:t>una</a:t>
            </a:r>
            <a:r>
              <a:rPr dirty="0" sz="1200" spc="-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panoramica</a:t>
            </a:r>
            <a:r>
              <a:rPr dirty="0" sz="1200" spc="-40">
                <a:latin typeface="Georgia"/>
                <a:cs typeface="Georgia"/>
              </a:rPr>
              <a:t> degli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utenti </a:t>
            </a:r>
            <a:r>
              <a:rPr dirty="0" sz="1200" spc="-60">
                <a:latin typeface="Georgia"/>
                <a:cs typeface="Georgia"/>
              </a:rPr>
              <a:t>che</a:t>
            </a:r>
            <a:r>
              <a:rPr dirty="0" sz="1200" spc="-55">
                <a:latin typeface="Georgia"/>
                <a:cs typeface="Georgia"/>
              </a:rPr>
              <a:t> hanno</a:t>
            </a:r>
            <a:r>
              <a:rPr dirty="0" sz="1200" spc="-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usato 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l’applicativo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negli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ultimi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14">
                <a:latin typeface="Georgia"/>
                <a:cs typeface="Georgia"/>
              </a:rPr>
              <a:t>30</a:t>
            </a:r>
            <a:r>
              <a:rPr dirty="0" sz="1200" spc="-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minuti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(dal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report),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specificando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evento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le </a:t>
            </a:r>
            <a:r>
              <a:rPr dirty="0" sz="1200" spc="-275">
                <a:latin typeface="Georgia"/>
                <a:cs typeface="Georgia"/>
              </a:rPr>
              <a:t> </a:t>
            </a:r>
            <a:r>
              <a:rPr dirty="0" sz="1200" spc="5">
                <a:latin typeface="Georgia"/>
                <a:cs typeface="Georgia"/>
              </a:rPr>
              <a:t>Activity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visualizzate.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754165"/>
            <a:ext cx="5291913" cy="26821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60293" y="6526718"/>
            <a:ext cx="16402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Georgia"/>
                <a:cs typeface="Georgia"/>
              </a:rPr>
              <a:t>Report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Google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Analytics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2219" y="8311881"/>
            <a:ext cx="1111250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193675">
              <a:lnSpc>
                <a:spcPct val="100000"/>
              </a:lnSpc>
              <a:spcBef>
                <a:spcPts val="95"/>
              </a:spcBef>
            </a:pPr>
            <a:r>
              <a:rPr dirty="0" sz="1200" spc="10" i="1">
                <a:latin typeface="Times New Roman"/>
                <a:cs typeface="Times New Roman"/>
              </a:rPr>
              <a:t>Loris </a:t>
            </a:r>
            <a:r>
              <a:rPr dirty="0" sz="1200" spc="30" i="1">
                <a:latin typeface="Times New Roman"/>
                <a:cs typeface="Times New Roman"/>
              </a:rPr>
              <a:t>Zannini </a:t>
            </a:r>
            <a:r>
              <a:rPr dirty="0" sz="1200" spc="-285" i="1">
                <a:latin typeface="Times New Roman"/>
                <a:cs typeface="Times New Roman"/>
              </a:rPr>
              <a:t> </a:t>
            </a:r>
            <a:r>
              <a:rPr dirty="0" sz="1200" spc="25" i="1">
                <a:latin typeface="Times New Roman"/>
                <a:cs typeface="Times New Roman"/>
              </a:rPr>
              <a:t>Mattia </a:t>
            </a:r>
            <a:r>
              <a:rPr dirty="0" sz="1200" spc="5" i="1">
                <a:latin typeface="Times New Roman"/>
                <a:cs typeface="Times New Roman"/>
              </a:rPr>
              <a:t>Marucci </a:t>
            </a:r>
            <a:r>
              <a:rPr dirty="0" sz="1200" spc="10" i="1">
                <a:latin typeface="Times New Roman"/>
                <a:cs typeface="Times New Roman"/>
              </a:rPr>
              <a:t> </a:t>
            </a:r>
            <a:r>
              <a:rPr dirty="0" sz="1200" spc="25" i="1">
                <a:latin typeface="Times New Roman"/>
                <a:cs typeface="Times New Roman"/>
              </a:rPr>
              <a:t>Vincenzo</a:t>
            </a:r>
            <a:r>
              <a:rPr dirty="0" sz="1200" spc="40" i="1">
                <a:latin typeface="Times New Roman"/>
                <a:cs typeface="Times New Roman"/>
              </a:rPr>
              <a:t> </a:t>
            </a:r>
            <a:r>
              <a:rPr dirty="0" sz="1200" spc="10" i="1">
                <a:latin typeface="Times New Roman"/>
                <a:cs typeface="Times New Roman"/>
              </a:rPr>
              <a:t>Meloni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2024-08-26T10:21:13Z</dcterms:created>
  <dcterms:modified xsi:type="dcterms:W3CDTF">2024-08-26T10:21:13Z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2024-08-26T00:00:00Z</vt:filetime>
  </property>
  <property fmtid="{D5CDD505-2E9C-101B-9397-08002B2CF9AE}" pid="3" name="Creator">
    <vt:lpwstr>LaTeX with hyperref</vt:lpwstr>
  </property>
  <property fmtid="{D5CDD505-2E9C-101B-9397-08002B2CF9AE}" pid="4" name="LastSaved">
    <vt:filetime>2024-08-26T00:00:00Z</vt:filetime>
  </property>
</Properties>
</file>